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12" r:id="rId2"/>
  </p:sldMasterIdLst>
  <p:notesMasterIdLst>
    <p:notesMasterId r:id="rId31"/>
  </p:notesMasterIdLst>
  <p:sldIdLst>
    <p:sldId id="256" r:id="rId3"/>
    <p:sldId id="717" r:id="rId4"/>
    <p:sldId id="721" r:id="rId5"/>
    <p:sldId id="722" r:id="rId6"/>
    <p:sldId id="724" r:id="rId7"/>
    <p:sldId id="704" r:id="rId8"/>
    <p:sldId id="533" r:id="rId9"/>
    <p:sldId id="728" r:id="rId10"/>
    <p:sldId id="730" r:id="rId11"/>
    <p:sldId id="733" r:id="rId12"/>
    <p:sldId id="736" r:id="rId13"/>
    <p:sldId id="752" r:id="rId14"/>
    <p:sldId id="741" r:id="rId15"/>
    <p:sldId id="742" r:id="rId16"/>
    <p:sldId id="746" r:id="rId17"/>
    <p:sldId id="700" r:id="rId18"/>
    <p:sldId id="747" r:id="rId19"/>
    <p:sldId id="749" r:id="rId20"/>
    <p:sldId id="754" r:id="rId21"/>
    <p:sldId id="755" r:id="rId22"/>
    <p:sldId id="756" r:id="rId23"/>
    <p:sldId id="767" r:id="rId24"/>
    <p:sldId id="768" r:id="rId25"/>
    <p:sldId id="764" r:id="rId26"/>
    <p:sldId id="758" r:id="rId27"/>
    <p:sldId id="708" r:id="rId28"/>
    <p:sldId id="757" r:id="rId29"/>
    <p:sldId id="709" r:id="rId3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2594F106-462B-4437-B919-E14E1EB01D84}">
          <p14:sldIdLst>
            <p14:sldId id="256"/>
            <p14:sldId id="717"/>
            <p14:sldId id="721"/>
            <p14:sldId id="722"/>
            <p14:sldId id="724"/>
            <p14:sldId id="704"/>
            <p14:sldId id="533"/>
            <p14:sldId id="728"/>
            <p14:sldId id="730"/>
            <p14:sldId id="733"/>
            <p14:sldId id="736"/>
            <p14:sldId id="752"/>
            <p14:sldId id="741"/>
            <p14:sldId id="742"/>
            <p14:sldId id="746"/>
            <p14:sldId id="700"/>
            <p14:sldId id="747"/>
            <p14:sldId id="749"/>
            <p14:sldId id="754"/>
            <p14:sldId id="755"/>
            <p14:sldId id="756"/>
            <p14:sldId id="767"/>
            <p14:sldId id="768"/>
            <p14:sldId id="764"/>
            <p14:sldId id="758"/>
            <p14:sldId id="708"/>
            <p14:sldId id="757"/>
            <p14:sldId id="7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823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16" autoAdjust="0"/>
    <p:restoredTop sz="94607" autoAdjust="0"/>
  </p:normalViewPr>
  <p:slideViewPr>
    <p:cSldViewPr>
      <p:cViewPr varScale="1">
        <p:scale>
          <a:sx n="82" d="100"/>
          <a:sy n="82" d="100"/>
        </p:scale>
        <p:origin x="197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40DC4-F33A-4BFD-B30C-D93127905EDB}" type="datetimeFigureOut">
              <a:rPr lang="nl-NL" smtClean="0"/>
              <a:pPr/>
              <a:t>4-1-2018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A4237-36C8-422D-8A50-38743B2E7724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8986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914C27-410E-4435-90CD-FBBF930968B4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60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1D4FF6-9B76-435A-BF69-7F549FACF8B0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093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D87609-EC87-48B8-A97A-8EF4A522028D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947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el en diagram of organi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nl-NL" noProof="0" smtClean="0"/>
              <a:t>Klik op het pictogram als u een SmartArt-afbeelding wilt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22ED53-3ECD-4C56-9ED5-3FA2F494FC80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339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5E13EF-AB40-4E03-95DB-4256ACCC43AD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087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noProof="0" smtClean="0"/>
              <a:t>Klik op het pictogram als u een illustratie wilt toevoegen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1B7290-56FF-41D9-82DE-204E5F4DC1A8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653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E5039D-5697-49D9-8040-EE5574ED13BC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1651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BA1A8-3EEA-402C-8C94-0148758A0C5D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6A0C6-3053-4199-8EB6-F4DC6266EAC8}" type="slidenum">
              <a:rPr lang="nl-N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606976"/>
      </p:ext>
    </p:extLst>
  </p:cSld>
  <p:clrMapOvr>
    <a:masterClrMapping/>
  </p:clrMapOvr>
  <p:transition>
    <p:cover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66185-0BFE-4839-B202-743A0CCDD182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3AF21-BAB5-43E2-A581-4D25504C9A9D}" type="slidenum">
              <a:rPr lang="nl-N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612476"/>
      </p:ext>
    </p:extLst>
  </p:cSld>
  <p:clrMapOvr>
    <a:masterClrMapping/>
  </p:clrMapOvr>
  <p:transition>
    <p:cover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1BD62-4086-4CD4-9A34-F2341B334B98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9BD19-79ED-4B16-AB5E-B810E8D04376}" type="slidenum">
              <a:rPr lang="nl-N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79231"/>
      </p:ext>
    </p:extLst>
  </p:cSld>
  <p:clrMapOvr>
    <a:masterClrMapping/>
  </p:clrMapOvr>
  <p:transition>
    <p:cover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FBC61-C362-4482-8474-238ECF90F955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95F84-4997-49BE-9B08-C467C9E3958F}" type="slidenum">
              <a:rPr lang="nl-N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262222"/>
      </p:ext>
    </p:extLst>
  </p:cSld>
  <p:clrMapOvr>
    <a:masterClrMapping/>
  </p:clrMapOvr>
  <p:transition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EEC030-AD74-430B-829D-942C3E1AE8F2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1759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505E4-AB48-46BD-99AD-226C6A0B101A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4BA8A-E504-45C7-9D10-8766337B3CD3}" type="slidenum">
              <a:rPr lang="nl-N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259623"/>
      </p:ext>
    </p:extLst>
  </p:cSld>
  <p:clrMapOvr>
    <a:masterClrMapping/>
  </p:clrMapOvr>
  <p:transition>
    <p:cover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61519-4D53-4CDB-949A-AB683FC2B8D3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3A9E5-0CE3-4C11-A3CE-5917CF9C28BE}" type="slidenum">
              <a:rPr lang="nl-N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184016"/>
      </p:ext>
    </p:extLst>
  </p:cSld>
  <p:clrMapOvr>
    <a:masterClrMapping/>
  </p:clrMapOvr>
  <p:transition>
    <p:cover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18F8A-F272-4D86-8CE8-CE8D06C831C9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EA285-9E1A-4CD2-B259-7A5A22064138}" type="slidenum">
              <a:rPr lang="nl-N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924935"/>
      </p:ext>
    </p:extLst>
  </p:cSld>
  <p:clrMapOvr>
    <a:masterClrMapping/>
  </p:clrMapOvr>
  <p:transition>
    <p:cover dir="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765F0-8B18-4854-9660-2431D0F7F810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5D18B-7D88-47BE-9B91-38A04D8FBB5F}" type="slidenum">
              <a:rPr lang="nl-N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794107"/>
      </p:ext>
    </p:extLst>
  </p:cSld>
  <p:clrMapOvr>
    <a:masterClrMapping/>
  </p:clrMapOvr>
  <p:transition>
    <p:cover dir="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AE9E3-B052-4689-8AEE-E7E4DEAB49DE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E6D4E-7DD9-465D-A05A-DA8D2A227128}" type="slidenum">
              <a:rPr lang="nl-N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031016"/>
      </p:ext>
    </p:extLst>
  </p:cSld>
  <p:clrMapOvr>
    <a:masterClrMapping/>
  </p:clrMapOvr>
  <p:transition>
    <p:cover dir="d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66D35-48C5-419B-B7A6-6B9131D45A6F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DAE0D-8DA3-42EA-B93B-C9716F55F24E}" type="slidenum">
              <a:rPr lang="nl-N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954698"/>
      </p:ext>
    </p:extLst>
  </p:cSld>
  <p:clrMapOvr>
    <a:masterClrMapping/>
  </p:clrMapOvr>
  <p:transition>
    <p:cover dir="d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F2A48-5645-479E-AE74-B9887919A673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DD113-D1EB-407D-83D4-4A81FDEAD43D}" type="slidenum">
              <a:rPr lang="nl-N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087350"/>
      </p:ext>
    </p:extLst>
  </p:cSld>
  <p:clrMapOvr>
    <a:masterClrMapping/>
  </p:clrMapOvr>
  <p:transition>
    <p:cover dir="d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el en diagram of organi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nl-NL" noProof="0" smtClean="0"/>
              <a:t>Klik op het pictogram als u een SmartArt-afbeelding wilt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02C26-2AB5-4AA5-9BB9-0BB8231BFC04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9E4A5-E24F-4412-A935-7A6BB402BECD}" type="slidenum">
              <a:rPr lang="nl-N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204067"/>
      </p:ext>
    </p:extLst>
  </p:cSld>
  <p:clrMapOvr>
    <a:masterClrMapping/>
  </p:clrMapOvr>
  <p:transition>
    <p:cover dir="d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08B44-AD59-4BB0-8A74-0D1033D62B34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23AA4-524D-4026-B4A4-E0C1D1B557E4}" type="slidenum">
              <a:rPr lang="nl-N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170033"/>
      </p:ext>
    </p:extLst>
  </p:cSld>
  <p:clrMapOvr>
    <a:masterClrMapping/>
  </p:clrMapOvr>
  <p:transition>
    <p:cover dir="d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noProof="0" smtClean="0"/>
              <a:t>Klik op het pictogram als u een illustratie wilt toevoegen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9A5AC-D650-4552-8CB9-25F8D9F3F9DF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F45D3-5B79-4FB1-A933-8D0C9D4044D5}" type="slidenum">
              <a:rPr lang="nl-N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844137"/>
      </p:ext>
    </p:extLst>
  </p:cSld>
  <p:clrMapOvr>
    <a:masterClrMapping/>
  </p:clrMapOvr>
  <p:transition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6B2AE1-191C-49CD-87DF-F48933208A63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8894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82BC1-D352-49C7-BCD3-C99BC326C2EB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0C997-E982-4C53-9DCB-1969E0803204}" type="slidenum">
              <a:rPr lang="nl-N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788964"/>
      </p:ext>
    </p:extLst>
  </p:cSld>
  <p:clrMapOvr>
    <a:masterClrMapping/>
  </p:clrMapOvr>
  <p:transition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634D0-827D-4D62-B812-8698AC72223E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364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F97571-6B37-4BC7-B6A0-5D62C4265271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927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BC13D6-E7CC-4569-950F-287AA0576A82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930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8A3060-73D9-446F-89FF-B699EE72C3DA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670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E59A76-A7CC-48F4-81E6-391AFC582016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715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E7DAB6-F1BB-4C53-B44D-5D5E4333AD21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703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2051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E895832B-E3BD-473B-B9A5-B70990AA6360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2055" name="Afbeelding 3" descr="algemene achtergrond xibo.jpg"/>
          <p:cNvPicPr>
            <a:picLocks noChangeAspect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5980113"/>
            <a:ext cx="9144000" cy="61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22146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2051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7FDEA56-23FA-4992-97A5-B59EE2145D43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73AA0BC-EC20-496C-B3B4-855CCF8845EF}" type="slidenum">
              <a:rPr lang="nl-N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2055" name="Afbeelding 3" descr="algemene achtergrond xibo.jpg"/>
          <p:cNvPicPr>
            <a:picLocks noChangeAspect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5980113"/>
            <a:ext cx="9144000" cy="61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9528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</p:sldLayoutIdLst>
  <p:transition>
    <p:cover dir="d"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aken.wikiwijs.nl/88475/Hoofdstuk_4_Bewegin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Datei:&lt;strong&gt;Max Verstappen&lt;/strong&gt; 2015 Malaysia FP2.jpg –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920" y="44624"/>
            <a:ext cx="5852160" cy="292608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39756" y="2433637"/>
            <a:ext cx="8352928" cy="1470025"/>
          </a:xfrm>
        </p:spPr>
        <p:txBody>
          <a:bodyPr/>
          <a:lstStyle/>
          <a:p>
            <a:r>
              <a:rPr lang="nl-NL" dirty="0"/>
              <a:t>4</a:t>
            </a:r>
            <a:r>
              <a:rPr lang="nl-NL" dirty="0" smtClean="0"/>
              <a:t> Beweging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HV2 Pulsar</a:t>
            </a:r>
          </a:p>
          <a:p>
            <a:r>
              <a:rPr lang="nl-NL" dirty="0" smtClean="0"/>
              <a:t>hoofdstuk 4</a:t>
            </a:r>
          </a:p>
          <a:p>
            <a:r>
              <a:rPr lang="nl-NL" dirty="0" smtClean="0"/>
              <a:t>Deel §4.1 en §4.z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65E0-D0B6-4D58-9693-3D389D75A51E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1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4322" y="3212976"/>
            <a:ext cx="4779678" cy="277392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 smtClean="0"/>
              <a:t>4.2 Beweging en grafieken.</a:t>
            </a:r>
            <a:endParaRPr lang="nl-NL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snelheid kun je vinden door de tijd en de afstand te bepalen tussen twee meetpunten.</a:t>
            </a:r>
          </a:p>
          <a:p>
            <a:pPr lvl="1"/>
            <a:r>
              <a:rPr lang="nl-NL" dirty="0" smtClean="0"/>
              <a:t>Als de lijn naar beneden gaat, is de snelheid in tegengestelde richting.</a:t>
            </a:r>
          </a:p>
          <a:p>
            <a:pPr lvl="1"/>
            <a:r>
              <a:rPr lang="nl-NL" dirty="0" smtClean="0"/>
              <a:t>Als de lijn horizontaal is,</a:t>
            </a:r>
          </a:p>
          <a:p>
            <a:pPr marL="457200" lvl="1" indent="0">
              <a:buNone/>
            </a:pPr>
            <a:r>
              <a:rPr lang="nl-NL" dirty="0"/>
              <a:t> </a:t>
            </a:r>
            <a:r>
              <a:rPr lang="nl-NL" dirty="0" smtClean="0"/>
              <a:t>  is de snelheid 0 m/s</a:t>
            </a:r>
            <a:r>
              <a:rPr lang="nl-NL" dirty="0" smtClean="0"/>
              <a:t>. </a:t>
            </a:r>
            <a:endParaRPr lang="nl-NL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FB198-9157-4C29-B230-C632D8C1EA85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10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935596" y="1017590"/>
            <a:ext cx="7452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Hoe herken je snelheid in een </a:t>
            </a:r>
            <a:r>
              <a:rPr lang="nl-NL" sz="3200" i="1" dirty="0" err="1" smtClean="0">
                <a:solidFill>
                  <a:schemeClr val="accent6">
                    <a:lumMod val="75000"/>
                  </a:schemeClr>
                </a:solidFill>
              </a:rPr>
              <a:t>plaatsgrafiek</a:t>
            </a:r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  <a:endParaRPr lang="nl-NL" sz="3200" i="1" dirty="0"/>
          </a:p>
        </p:txBody>
      </p:sp>
      <p:sp>
        <p:nvSpPr>
          <p:cNvPr id="10" name="Ovaal 9"/>
          <p:cNvSpPr/>
          <p:nvPr/>
        </p:nvSpPr>
        <p:spPr bwMode="auto">
          <a:xfrm>
            <a:off x="6084168" y="3359432"/>
            <a:ext cx="216024" cy="262422"/>
          </a:xfrm>
          <a:prstGeom prst="ellipse">
            <a:avLst/>
          </a:prstGeom>
          <a:solidFill>
            <a:schemeClr val="bg1"/>
          </a:solidFill>
          <a:ln w="12700" cap="sq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6084168" y="3252522"/>
            <a:ext cx="718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x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4469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 smtClean="0"/>
              <a:t>4.2 Beweging en grafieken.</a:t>
            </a:r>
            <a:endParaRPr lang="nl-NL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Bij een plaats-tijd </a:t>
            </a:r>
            <a:r>
              <a:rPr lang="nl-NL" dirty="0" smtClean="0">
                <a:solidFill>
                  <a:srgbClr val="FF0000"/>
                </a:solidFill>
              </a:rPr>
              <a:t>(x-t) </a:t>
            </a:r>
            <a:r>
              <a:rPr lang="nl-NL" dirty="0" smtClean="0"/>
              <a:t>grafiek teken je de plek t.o.v. het meetpunt.</a:t>
            </a:r>
          </a:p>
          <a:p>
            <a:r>
              <a:rPr lang="nl-NL" dirty="0" smtClean="0"/>
              <a:t>Bij een afstand-tijd </a:t>
            </a:r>
            <a:r>
              <a:rPr lang="nl-NL" dirty="0" smtClean="0">
                <a:solidFill>
                  <a:srgbClr val="FF0000"/>
                </a:solidFill>
              </a:rPr>
              <a:t>(</a:t>
            </a:r>
            <a:r>
              <a:rPr lang="nl-NL" dirty="0" err="1" smtClean="0">
                <a:solidFill>
                  <a:srgbClr val="FF0000"/>
                </a:solidFill>
              </a:rPr>
              <a:t>s,t</a:t>
            </a:r>
            <a:r>
              <a:rPr lang="nl-NL" dirty="0" smtClean="0">
                <a:solidFill>
                  <a:srgbClr val="FF0000"/>
                </a:solidFill>
              </a:rPr>
              <a:t>) </a:t>
            </a:r>
            <a:r>
              <a:rPr lang="nl-NL" dirty="0" smtClean="0"/>
              <a:t>grafiek teken je de totale afstand die je hebt afgelegd</a:t>
            </a:r>
            <a:r>
              <a:rPr lang="nl-NL" dirty="0" smtClean="0"/>
              <a:t>.</a:t>
            </a:r>
            <a:endParaRPr lang="nl-NL" dirty="0" smtClean="0">
              <a:solidFill>
                <a:srgbClr val="0070C0"/>
              </a:solidFill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FB198-9157-4C29-B230-C632D8C1EA85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11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2195736" y="1015425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Verschil (x-t) en (</a:t>
            </a:r>
            <a:r>
              <a:rPr lang="nl-NL" sz="3200" i="1" dirty="0" err="1" smtClean="0">
                <a:solidFill>
                  <a:schemeClr val="accent6">
                    <a:lumMod val="75000"/>
                  </a:schemeClr>
                </a:solidFill>
              </a:rPr>
              <a:t>s,t</a:t>
            </a:r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) grafiek</a:t>
            </a:r>
            <a:endParaRPr lang="nl-NL" sz="3200" i="1" dirty="0"/>
          </a:p>
        </p:txBody>
      </p:sp>
    </p:spTree>
    <p:extLst>
      <p:ext uri="{BB962C8B-B14F-4D97-AF65-F5344CB8AC3E}">
        <p14:creationId xmlns:p14="http://schemas.microsoft.com/office/powerpoint/2010/main" val="2257873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vak 8"/>
          <p:cNvSpPr txBox="1"/>
          <p:nvPr/>
        </p:nvSpPr>
        <p:spPr>
          <a:xfrm>
            <a:off x="3023828" y="1015425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Luchtkussenbaan</a:t>
            </a:r>
            <a:endParaRPr lang="nl-NL" sz="3200" i="1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4.2 Beweging en grafieken.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EC030-AD74-430B-829D-942C3E1AE8F2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12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1026" name="Picture 2" descr="Afbeeldingsresultaat voor luchtkussenbaa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260" y="1600200"/>
            <a:ext cx="576148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485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 smtClean="0"/>
              <a:t>4.3 Weerstand en snelheid.</a:t>
            </a:r>
            <a:endParaRPr lang="nl-NL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hebt een kracht nodig om te kunnen bewegen.</a:t>
            </a:r>
          </a:p>
          <a:p>
            <a:r>
              <a:rPr lang="nl-NL" dirty="0" smtClean="0"/>
              <a:t>Je hebt last van de </a:t>
            </a:r>
            <a:r>
              <a:rPr lang="nl-NL" dirty="0" smtClean="0">
                <a:solidFill>
                  <a:srgbClr val="FF0000"/>
                </a:solidFill>
              </a:rPr>
              <a:t>luchtweerstand.</a:t>
            </a:r>
          </a:p>
          <a:p>
            <a:pPr lvl="1"/>
            <a:r>
              <a:rPr lang="nl-NL" dirty="0" smtClean="0"/>
              <a:t>De lucht moet je opzij drukken.</a:t>
            </a:r>
          </a:p>
          <a:p>
            <a:pPr lvl="1"/>
            <a:r>
              <a:rPr lang="nl-NL" dirty="0" smtClean="0"/>
              <a:t>Bij tegenwind moet je veel lucht verplaatsen.</a:t>
            </a:r>
          </a:p>
          <a:p>
            <a:r>
              <a:rPr lang="nl-NL" dirty="0" smtClean="0"/>
              <a:t>Je hebt last van de </a:t>
            </a:r>
            <a:r>
              <a:rPr lang="nl-NL" dirty="0" smtClean="0">
                <a:solidFill>
                  <a:srgbClr val="FF0000"/>
                </a:solidFill>
              </a:rPr>
              <a:t>rolweerstand.</a:t>
            </a:r>
          </a:p>
          <a:p>
            <a:pPr lvl="1"/>
            <a:r>
              <a:rPr lang="nl-NL" dirty="0" smtClean="0"/>
              <a:t>Lege banden remmen. Ze maken veel contact met de vloer.						       .</a:t>
            </a:r>
          </a:p>
          <a:p>
            <a:endParaRPr lang="nl-NL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D567-86B5-44C2-97F5-AF982A141065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13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074440" y="1015425"/>
            <a:ext cx="6995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Waarom moet je trappen om te fietsen?</a:t>
            </a:r>
            <a:endParaRPr lang="nl-NL" sz="3200" i="1" dirty="0"/>
          </a:p>
        </p:txBody>
      </p:sp>
    </p:spTree>
    <p:extLst>
      <p:ext uri="{BB962C8B-B14F-4D97-AF65-F5344CB8AC3E}">
        <p14:creationId xmlns:p14="http://schemas.microsoft.com/office/powerpoint/2010/main" val="747253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 smtClean="0"/>
              <a:t>4.3 Weerstand en snelheid.</a:t>
            </a:r>
            <a:endParaRPr lang="nl-NL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Als je remt </a:t>
            </a:r>
            <a:r>
              <a:rPr lang="nl-NL" dirty="0" smtClean="0">
                <a:solidFill>
                  <a:srgbClr val="FF0000"/>
                </a:solidFill>
              </a:rPr>
              <a:t>(handrem) </a:t>
            </a:r>
            <a:r>
              <a:rPr lang="nl-NL" dirty="0" smtClean="0"/>
              <a:t>maak je gebruik van de </a:t>
            </a:r>
            <a:r>
              <a:rPr lang="nl-NL" dirty="0" smtClean="0">
                <a:solidFill>
                  <a:srgbClr val="FF0000"/>
                </a:solidFill>
              </a:rPr>
              <a:t>schuifweerstand</a:t>
            </a:r>
            <a:r>
              <a:rPr lang="nl-NL" dirty="0" smtClean="0"/>
              <a:t>.</a:t>
            </a:r>
            <a:endParaRPr lang="nl-NL" dirty="0" smtClean="0">
              <a:solidFill>
                <a:srgbClr val="0070C0"/>
              </a:solidFill>
            </a:endParaRPr>
          </a:p>
          <a:p>
            <a:pPr lvl="1"/>
            <a:r>
              <a:rPr lang="nl-NL" dirty="0" smtClean="0"/>
              <a:t>Je verhoogt de </a:t>
            </a:r>
            <a:r>
              <a:rPr lang="nl-NL" dirty="0" smtClean="0">
                <a:solidFill>
                  <a:srgbClr val="FF0000"/>
                </a:solidFill>
              </a:rPr>
              <a:t>tegenwerkende</a:t>
            </a:r>
            <a:r>
              <a:rPr lang="nl-NL" dirty="0" smtClean="0">
                <a:solidFill>
                  <a:srgbClr val="0070C0"/>
                </a:solidFill>
              </a:rPr>
              <a:t> </a:t>
            </a:r>
            <a:r>
              <a:rPr lang="nl-NL" dirty="0" smtClean="0"/>
              <a:t>kracht.		       .</a:t>
            </a:r>
          </a:p>
          <a:p>
            <a:endParaRPr lang="nl-NL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D567-86B5-44C2-97F5-AF982A141065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14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074440" y="1015425"/>
            <a:ext cx="6995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Waarom moet je trappen om te fietsen?</a:t>
            </a:r>
            <a:endParaRPr lang="nl-NL" sz="3200" i="1" dirty="0"/>
          </a:p>
        </p:txBody>
      </p:sp>
    </p:spTree>
    <p:extLst>
      <p:ext uri="{BB962C8B-B14F-4D97-AF65-F5344CB8AC3E}">
        <p14:creationId xmlns:p14="http://schemas.microsoft.com/office/powerpoint/2010/main" val="776843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 smtClean="0"/>
              <a:t>4.3 </a:t>
            </a:r>
            <a:r>
              <a:rPr lang="nl-NL" sz="4000" dirty="0"/>
              <a:t>Weerstand en snelheid.</a:t>
            </a:r>
            <a:endParaRPr lang="nl-NL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0000"/>
                </a:solidFill>
              </a:rPr>
              <a:t>Krachten</a:t>
            </a:r>
            <a:r>
              <a:rPr lang="nl-NL" dirty="0" smtClean="0"/>
              <a:t> zorgen voor een </a:t>
            </a:r>
            <a:r>
              <a:rPr lang="nl-NL" dirty="0" smtClean="0">
                <a:solidFill>
                  <a:srgbClr val="FF0000"/>
                </a:solidFill>
              </a:rPr>
              <a:t>verandering</a:t>
            </a:r>
            <a:r>
              <a:rPr lang="nl-NL" dirty="0" smtClean="0"/>
              <a:t> van </a:t>
            </a:r>
            <a:r>
              <a:rPr lang="nl-NL" dirty="0" smtClean="0">
                <a:solidFill>
                  <a:srgbClr val="FF0000"/>
                </a:solidFill>
              </a:rPr>
              <a:t>snelheid</a:t>
            </a:r>
            <a:r>
              <a:rPr lang="nl-NL" dirty="0" smtClean="0"/>
              <a:t>.</a:t>
            </a:r>
          </a:p>
          <a:p>
            <a:pPr lvl="1"/>
            <a:r>
              <a:rPr lang="nl-NL" dirty="0" smtClean="0"/>
              <a:t>Vanuit stilstand kun je gaan bewegen.</a:t>
            </a:r>
          </a:p>
          <a:p>
            <a:r>
              <a:rPr lang="nl-NL" dirty="0" smtClean="0"/>
              <a:t>Krachten geven een </a:t>
            </a:r>
            <a:r>
              <a:rPr lang="nl-NL" dirty="0" smtClean="0">
                <a:solidFill>
                  <a:srgbClr val="FF0000"/>
                </a:solidFill>
              </a:rPr>
              <a:t>richting</a:t>
            </a:r>
            <a:r>
              <a:rPr lang="nl-NL" dirty="0" smtClean="0"/>
              <a:t>.</a:t>
            </a:r>
          </a:p>
          <a:p>
            <a:pPr lvl="1"/>
            <a:r>
              <a:rPr lang="nl-NL" dirty="0" smtClean="0"/>
              <a:t>In een figuur geef je dat aan met een </a:t>
            </a:r>
            <a:r>
              <a:rPr lang="nl-NL" dirty="0" smtClean="0">
                <a:solidFill>
                  <a:srgbClr val="FF0000"/>
                </a:solidFill>
              </a:rPr>
              <a:t>vector</a:t>
            </a:r>
            <a:r>
              <a:rPr lang="nl-NL" dirty="0" smtClean="0"/>
              <a:t>, een </a:t>
            </a:r>
            <a:r>
              <a:rPr lang="nl-NL" dirty="0" smtClean="0">
                <a:solidFill>
                  <a:srgbClr val="FF0000"/>
                </a:solidFill>
              </a:rPr>
              <a:t>pijl.</a:t>
            </a:r>
          </a:p>
          <a:p>
            <a:pPr lvl="1"/>
            <a:r>
              <a:rPr lang="nl-NL" dirty="0" smtClean="0"/>
              <a:t>De lengte van de pijl is een maat voor de grootte van de kracht</a:t>
            </a:r>
            <a:r>
              <a:rPr lang="nl-NL" dirty="0" smtClean="0"/>
              <a:t>.</a:t>
            </a:r>
            <a:endParaRPr lang="nl-NL" dirty="0" smtClean="0"/>
          </a:p>
          <a:p>
            <a:endParaRPr lang="nl-NL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3F5E8-C326-4870-8904-98C0E4C298CA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15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763688" y="1015425"/>
            <a:ext cx="5616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Wat is het effect van een kracht?</a:t>
            </a:r>
            <a:endParaRPr lang="nl-NL" sz="3200" i="1" dirty="0"/>
          </a:p>
        </p:txBody>
      </p:sp>
    </p:spTree>
    <p:extLst>
      <p:ext uri="{BB962C8B-B14F-4D97-AF65-F5344CB8AC3E}">
        <p14:creationId xmlns:p14="http://schemas.microsoft.com/office/powerpoint/2010/main" val="2987175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 smtClean="0"/>
              <a:t>4.3 </a:t>
            </a:r>
            <a:r>
              <a:rPr lang="nl-NL" sz="4000" dirty="0"/>
              <a:t>Weerstand en snelheid.</a:t>
            </a:r>
            <a:endParaRPr lang="nl-NL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Vectoren kun je “</a:t>
            </a:r>
            <a:r>
              <a:rPr lang="nl-NL" dirty="0" smtClean="0">
                <a:solidFill>
                  <a:srgbClr val="FF0000"/>
                </a:solidFill>
              </a:rPr>
              <a:t>optellen</a:t>
            </a:r>
            <a:r>
              <a:rPr lang="nl-NL" dirty="0" smtClean="0"/>
              <a:t>”.</a:t>
            </a:r>
          </a:p>
          <a:p>
            <a:endParaRPr lang="nl-NL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3F5E8-C326-4870-8904-98C0E4C298CA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16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763688" y="1015425"/>
            <a:ext cx="5616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Wat is het effect van een kracht?</a:t>
            </a:r>
            <a:endParaRPr lang="nl-NL" sz="3200" i="1" dirty="0"/>
          </a:p>
        </p:txBody>
      </p:sp>
      <p:grpSp>
        <p:nvGrpSpPr>
          <p:cNvPr id="26" name="Groep 25"/>
          <p:cNvGrpSpPr/>
          <p:nvPr/>
        </p:nvGrpSpPr>
        <p:grpSpPr>
          <a:xfrm>
            <a:off x="1145433" y="2159566"/>
            <a:ext cx="6739915" cy="1027275"/>
            <a:chOff x="1145433" y="2159566"/>
            <a:chExt cx="6739915" cy="1027275"/>
          </a:xfrm>
        </p:grpSpPr>
        <p:pic>
          <p:nvPicPr>
            <p:cNvPr id="7" name="Afbeelding 6" descr="File:Nederlands verkeerssymbool - fiets.sv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625907" y="2159566"/>
              <a:ext cx="1310512" cy="1027275"/>
            </a:xfrm>
            <a:prstGeom prst="rect">
              <a:avLst/>
            </a:prstGeom>
          </p:spPr>
        </p:pic>
        <p:grpSp>
          <p:nvGrpSpPr>
            <p:cNvPr id="8" name="Groep 7"/>
            <p:cNvGrpSpPr/>
            <p:nvPr/>
          </p:nvGrpSpPr>
          <p:grpSpPr>
            <a:xfrm>
              <a:off x="1145433" y="2483251"/>
              <a:ext cx="2160240" cy="510497"/>
              <a:chOff x="1115616" y="3222557"/>
              <a:chExt cx="2160240" cy="510497"/>
            </a:xfrm>
            <a:noFill/>
          </p:grpSpPr>
          <p:cxnSp>
            <p:nvCxnSpPr>
              <p:cNvPr id="12" name="Rechte verbindingslijn met pijl 11"/>
              <p:cNvCxnSpPr/>
              <p:nvPr/>
            </p:nvCxnSpPr>
            <p:spPr bwMode="auto">
              <a:xfrm flipH="1">
                <a:off x="1115616" y="3222557"/>
                <a:ext cx="2160240" cy="0"/>
              </a:xfrm>
              <a:prstGeom prst="straightConnector1">
                <a:avLst/>
              </a:prstGeom>
              <a:grpFill/>
              <a:ln>
                <a:headEnd type="none" w="med" len="med"/>
                <a:tailEnd type="triangle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4" name="Tekstvak 13"/>
              <p:cNvSpPr txBox="1"/>
              <p:nvPr/>
            </p:nvSpPr>
            <p:spPr>
              <a:xfrm>
                <a:off x="1307976" y="3363722"/>
                <a:ext cx="1967880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nl-NL" dirty="0" smtClean="0">
                    <a:solidFill>
                      <a:srgbClr val="C00000"/>
                    </a:solidFill>
                  </a:rPr>
                  <a:t>weerstandskracht</a:t>
                </a:r>
                <a:endParaRPr lang="nl-NL" dirty="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13" name="Groep 12"/>
            <p:cNvGrpSpPr/>
            <p:nvPr/>
          </p:nvGrpSpPr>
          <p:grpSpPr>
            <a:xfrm>
              <a:off x="5221052" y="2481296"/>
              <a:ext cx="2664296" cy="512452"/>
              <a:chOff x="5364088" y="3222557"/>
              <a:chExt cx="2664296" cy="512452"/>
            </a:xfrm>
          </p:grpSpPr>
          <p:cxnSp>
            <p:nvCxnSpPr>
              <p:cNvPr id="10" name="Rechte verbindingslijn met pijl 9"/>
              <p:cNvCxnSpPr/>
              <p:nvPr/>
            </p:nvCxnSpPr>
            <p:spPr bwMode="auto">
              <a:xfrm>
                <a:off x="5364088" y="3222557"/>
                <a:ext cx="2664296" cy="0"/>
              </a:xfrm>
              <a:prstGeom prst="straightConnector1">
                <a:avLst/>
              </a:prstGeom>
              <a:ln>
                <a:headEnd type="none" w="med" len="med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" name="Tekstvak 14"/>
              <p:cNvSpPr txBox="1"/>
              <p:nvPr/>
            </p:nvSpPr>
            <p:spPr>
              <a:xfrm>
                <a:off x="6081548" y="3365677"/>
                <a:ext cx="12293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spierkracht</a:t>
                </a:r>
                <a:endParaRPr lang="nl-NL" dirty="0"/>
              </a:p>
            </p:txBody>
          </p:sp>
        </p:grpSp>
      </p:grpSp>
      <p:grpSp>
        <p:nvGrpSpPr>
          <p:cNvPr id="22" name="Groep 21"/>
          <p:cNvGrpSpPr/>
          <p:nvPr/>
        </p:nvGrpSpPr>
        <p:grpSpPr>
          <a:xfrm>
            <a:off x="3382651" y="4163863"/>
            <a:ext cx="2664296" cy="1115311"/>
            <a:chOff x="3382651" y="4163863"/>
            <a:chExt cx="2664296" cy="1115311"/>
          </a:xfrm>
        </p:grpSpPr>
        <p:grpSp>
          <p:nvGrpSpPr>
            <p:cNvPr id="16" name="Groep 15"/>
            <p:cNvGrpSpPr/>
            <p:nvPr/>
          </p:nvGrpSpPr>
          <p:grpSpPr>
            <a:xfrm>
              <a:off x="3382651" y="4163863"/>
              <a:ext cx="2173052" cy="515792"/>
              <a:chOff x="1115616" y="3222557"/>
              <a:chExt cx="2173052" cy="515792"/>
            </a:xfrm>
          </p:grpSpPr>
          <p:cxnSp>
            <p:nvCxnSpPr>
              <p:cNvPr id="17" name="Rechte verbindingslijn met pijl 16"/>
              <p:cNvCxnSpPr/>
              <p:nvPr/>
            </p:nvCxnSpPr>
            <p:spPr bwMode="auto">
              <a:xfrm flipH="1">
                <a:off x="1115616" y="3222557"/>
                <a:ext cx="2160240" cy="0"/>
              </a:xfrm>
              <a:prstGeom prst="straightConnector1">
                <a:avLst/>
              </a:prstGeom>
              <a:ln>
                <a:headEnd type="none" w="med" len="med"/>
                <a:tailEnd type="triangle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8" name="Tekstvak 17"/>
              <p:cNvSpPr txBox="1"/>
              <p:nvPr/>
            </p:nvSpPr>
            <p:spPr>
              <a:xfrm>
                <a:off x="1320788" y="3369017"/>
                <a:ext cx="19678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 smtClean="0">
                    <a:solidFill>
                      <a:srgbClr val="C00000"/>
                    </a:solidFill>
                  </a:rPr>
                  <a:t>weerstandskracht</a:t>
                </a:r>
                <a:endParaRPr lang="nl-NL" dirty="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19" name="Groep 18"/>
            <p:cNvGrpSpPr/>
            <p:nvPr/>
          </p:nvGrpSpPr>
          <p:grpSpPr>
            <a:xfrm>
              <a:off x="3382651" y="4808013"/>
              <a:ext cx="2664296" cy="471161"/>
              <a:chOff x="5364088" y="3222557"/>
              <a:chExt cx="2664296" cy="471161"/>
            </a:xfrm>
          </p:grpSpPr>
          <p:cxnSp>
            <p:nvCxnSpPr>
              <p:cNvPr id="20" name="Rechte verbindingslijn met pijl 19"/>
              <p:cNvCxnSpPr/>
              <p:nvPr/>
            </p:nvCxnSpPr>
            <p:spPr bwMode="auto">
              <a:xfrm>
                <a:off x="5364088" y="3222557"/>
                <a:ext cx="2664296" cy="0"/>
              </a:xfrm>
              <a:prstGeom prst="straightConnector1">
                <a:avLst/>
              </a:prstGeom>
              <a:ln>
                <a:headEnd type="none" w="med" len="med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1" name="Tekstvak 20"/>
              <p:cNvSpPr txBox="1"/>
              <p:nvPr/>
            </p:nvSpPr>
            <p:spPr>
              <a:xfrm>
                <a:off x="5938512" y="3324386"/>
                <a:ext cx="12293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spierkracht</a:t>
                </a:r>
                <a:endParaRPr lang="nl-NL" dirty="0"/>
              </a:p>
            </p:txBody>
          </p:sp>
        </p:grpSp>
      </p:grpSp>
      <p:cxnSp>
        <p:nvCxnSpPr>
          <p:cNvPr id="23" name="Rechte verbindingslijn met pijl 22"/>
          <p:cNvCxnSpPr/>
          <p:nvPr/>
        </p:nvCxnSpPr>
        <p:spPr bwMode="auto">
          <a:xfrm>
            <a:off x="5514527" y="5517232"/>
            <a:ext cx="505273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Tekstvak 23"/>
          <p:cNvSpPr txBox="1"/>
          <p:nvPr/>
        </p:nvSpPr>
        <p:spPr>
          <a:xfrm>
            <a:off x="5146424" y="565042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Netto kracht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25" name="Ovaal 24"/>
          <p:cNvSpPr/>
          <p:nvPr/>
        </p:nvSpPr>
        <p:spPr bwMode="auto">
          <a:xfrm>
            <a:off x="4890099" y="5279173"/>
            <a:ext cx="1840501" cy="1147671"/>
          </a:xfrm>
          <a:prstGeom prst="ellipse">
            <a:avLst/>
          </a:prstGeom>
          <a:noFill/>
          <a:ln w="57150" cap="sq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28" name="Rechte verbindingslijn 27"/>
          <p:cNvCxnSpPr/>
          <p:nvPr/>
        </p:nvCxnSpPr>
        <p:spPr bwMode="auto">
          <a:xfrm>
            <a:off x="3382651" y="3863181"/>
            <a:ext cx="0" cy="1787241"/>
          </a:xfrm>
          <a:prstGeom prst="line">
            <a:avLst/>
          </a:prstGeom>
          <a:noFill/>
          <a:ln w="317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Rechte verbindingslijn 28"/>
          <p:cNvCxnSpPr/>
          <p:nvPr/>
        </p:nvCxnSpPr>
        <p:spPr bwMode="auto">
          <a:xfrm>
            <a:off x="5514527" y="3914392"/>
            <a:ext cx="0" cy="1787241"/>
          </a:xfrm>
          <a:prstGeom prst="line">
            <a:avLst/>
          </a:prstGeom>
          <a:noFill/>
          <a:ln w="317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Rechte verbindingslijn 29"/>
          <p:cNvCxnSpPr/>
          <p:nvPr/>
        </p:nvCxnSpPr>
        <p:spPr bwMode="auto">
          <a:xfrm>
            <a:off x="6019800" y="3914392"/>
            <a:ext cx="0" cy="1787241"/>
          </a:xfrm>
          <a:prstGeom prst="line">
            <a:avLst/>
          </a:prstGeom>
          <a:noFill/>
          <a:ln w="317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55189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 smtClean="0"/>
              <a:t>4.3 </a:t>
            </a:r>
            <a:r>
              <a:rPr lang="nl-NL" sz="4000" dirty="0"/>
              <a:t>Weerstand en snelheid.</a:t>
            </a:r>
            <a:endParaRPr lang="nl-NL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Deze </a:t>
            </a:r>
            <a:r>
              <a:rPr lang="nl-NL" dirty="0">
                <a:solidFill>
                  <a:srgbClr val="FF0000"/>
                </a:solidFill>
              </a:rPr>
              <a:t>netto</a:t>
            </a:r>
            <a:r>
              <a:rPr lang="nl-NL" dirty="0"/>
              <a:t> kracht zorgt voor een </a:t>
            </a:r>
            <a:r>
              <a:rPr lang="nl-NL" dirty="0">
                <a:solidFill>
                  <a:srgbClr val="FF0000"/>
                </a:solidFill>
              </a:rPr>
              <a:t>versnelling</a:t>
            </a:r>
            <a:r>
              <a:rPr lang="nl-NL" dirty="0"/>
              <a:t>.</a:t>
            </a:r>
          </a:p>
          <a:p>
            <a:r>
              <a:rPr lang="nl-NL" dirty="0"/>
              <a:t>Als de netto kracht </a:t>
            </a:r>
            <a:r>
              <a:rPr lang="nl-NL" dirty="0">
                <a:solidFill>
                  <a:srgbClr val="FF0000"/>
                </a:solidFill>
              </a:rPr>
              <a:t>0 N</a:t>
            </a:r>
            <a:r>
              <a:rPr lang="nl-NL" dirty="0"/>
              <a:t> is, veranderd de snelheid </a:t>
            </a:r>
            <a:r>
              <a:rPr lang="nl-NL" dirty="0">
                <a:solidFill>
                  <a:srgbClr val="FF0000"/>
                </a:solidFill>
              </a:rPr>
              <a:t>niet</a:t>
            </a:r>
            <a:r>
              <a:rPr lang="nl-NL" dirty="0" smtClean="0"/>
              <a:t>.</a:t>
            </a:r>
            <a:endParaRPr lang="nl-NL" dirty="0"/>
          </a:p>
          <a:p>
            <a:r>
              <a:rPr lang="nl-NL" dirty="0" smtClean="0"/>
              <a:t>Als de netto kracht </a:t>
            </a:r>
            <a:r>
              <a:rPr lang="nl-NL" dirty="0" smtClean="0">
                <a:solidFill>
                  <a:srgbClr val="FF0000"/>
                </a:solidFill>
              </a:rPr>
              <a:t>negatief </a:t>
            </a:r>
            <a:r>
              <a:rPr lang="nl-NL" dirty="0" smtClean="0"/>
              <a:t>is, is er sprake van een</a:t>
            </a:r>
            <a:r>
              <a:rPr lang="nl-NL" dirty="0" smtClean="0">
                <a:solidFill>
                  <a:srgbClr val="0070C0"/>
                </a:solidFill>
              </a:rPr>
              <a:t> </a:t>
            </a:r>
            <a:r>
              <a:rPr lang="nl-NL" dirty="0" smtClean="0">
                <a:solidFill>
                  <a:srgbClr val="FF0000"/>
                </a:solidFill>
              </a:rPr>
              <a:t>vertraging</a:t>
            </a:r>
            <a:r>
              <a:rPr lang="nl-NL" dirty="0" smtClean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3F5E8-C326-4870-8904-98C0E4C298CA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17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763688" y="1015425"/>
            <a:ext cx="5616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Wat is het effect van een kracht?</a:t>
            </a:r>
            <a:endParaRPr lang="nl-NL" sz="3200" i="1" dirty="0"/>
          </a:p>
        </p:txBody>
      </p:sp>
      <p:grpSp>
        <p:nvGrpSpPr>
          <p:cNvPr id="19" name="Groep 18"/>
          <p:cNvGrpSpPr/>
          <p:nvPr/>
        </p:nvGrpSpPr>
        <p:grpSpPr>
          <a:xfrm>
            <a:off x="851295" y="4846239"/>
            <a:ext cx="1840501" cy="1147671"/>
            <a:chOff x="4890099" y="5279173"/>
            <a:chExt cx="1840501" cy="1147671"/>
          </a:xfrm>
        </p:grpSpPr>
        <p:cxnSp>
          <p:nvCxnSpPr>
            <p:cNvPr id="20" name="Rechte verbindingslijn met pijl 19"/>
            <p:cNvCxnSpPr/>
            <p:nvPr/>
          </p:nvCxnSpPr>
          <p:spPr bwMode="auto">
            <a:xfrm flipH="1">
              <a:off x="5490278" y="5592630"/>
              <a:ext cx="624428" cy="12486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kstvak 20"/>
            <p:cNvSpPr txBox="1"/>
            <p:nvPr/>
          </p:nvSpPr>
          <p:spPr>
            <a:xfrm>
              <a:off x="5146424" y="5650422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 smtClean="0">
                  <a:solidFill>
                    <a:srgbClr val="0070C0"/>
                  </a:solidFill>
                </a:rPr>
                <a:t>Netto kracht</a:t>
              </a:r>
              <a:endParaRPr lang="nl-NL" dirty="0">
                <a:solidFill>
                  <a:srgbClr val="0070C0"/>
                </a:solidFill>
              </a:endParaRPr>
            </a:p>
          </p:txBody>
        </p:sp>
        <p:sp>
          <p:nvSpPr>
            <p:cNvPr id="22" name="Ovaal 21"/>
            <p:cNvSpPr/>
            <p:nvPr/>
          </p:nvSpPr>
          <p:spPr bwMode="auto">
            <a:xfrm>
              <a:off x="4890099" y="5279173"/>
              <a:ext cx="1840501" cy="1147671"/>
            </a:xfrm>
            <a:prstGeom prst="ellipse">
              <a:avLst/>
            </a:prstGeom>
            <a:noFill/>
            <a:ln w="57150" cap="sq" cmpd="sng" algn="ctr">
              <a:solidFill>
                <a:srgbClr val="92D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</p:grpSp>
      <p:grpSp>
        <p:nvGrpSpPr>
          <p:cNvPr id="23" name="Groep 22"/>
          <p:cNvGrpSpPr/>
          <p:nvPr/>
        </p:nvGrpSpPr>
        <p:grpSpPr>
          <a:xfrm>
            <a:off x="3785664" y="4863481"/>
            <a:ext cx="1840501" cy="1147671"/>
            <a:chOff x="4890099" y="5279173"/>
            <a:chExt cx="1840501" cy="1147671"/>
          </a:xfrm>
        </p:grpSpPr>
        <p:sp>
          <p:nvSpPr>
            <p:cNvPr id="26" name="Tekstvak 25"/>
            <p:cNvSpPr txBox="1"/>
            <p:nvPr/>
          </p:nvSpPr>
          <p:spPr>
            <a:xfrm>
              <a:off x="5146424" y="5650422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 smtClean="0"/>
                <a:t>Netto kracht</a:t>
              </a:r>
              <a:endParaRPr lang="nl-NL" dirty="0"/>
            </a:p>
          </p:txBody>
        </p:sp>
        <p:sp>
          <p:nvSpPr>
            <p:cNvPr id="28" name="Ovaal 27"/>
            <p:cNvSpPr/>
            <p:nvPr/>
          </p:nvSpPr>
          <p:spPr bwMode="auto">
            <a:xfrm>
              <a:off x="4890099" y="5279173"/>
              <a:ext cx="1840501" cy="1147671"/>
            </a:xfrm>
            <a:prstGeom prst="ellipse">
              <a:avLst/>
            </a:prstGeom>
            <a:noFill/>
            <a:ln w="57150" cap="sq" cmpd="sng" algn="ctr">
              <a:solidFill>
                <a:srgbClr val="92D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</p:grpSp>
      <p:grpSp>
        <p:nvGrpSpPr>
          <p:cNvPr id="24" name="Groep 23"/>
          <p:cNvGrpSpPr/>
          <p:nvPr/>
        </p:nvGrpSpPr>
        <p:grpSpPr>
          <a:xfrm>
            <a:off x="6720033" y="4828318"/>
            <a:ext cx="1840501" cy="1147671"/>
            <a:chOff x="6720033" y="4828318"/>
            <a:chExt cx="1840501" cy="1147671"/>
          </a:xfrm>
        </p:grpSpPr>
        <p:cxnSp>
          <p:nvCxnSpPr>
            <p:cNvPr id="25" name="Rechte verbindingslijn met pijl 24"/>
            <p:cNvCxnSpPr/>
            <p:nvPr/>
          </p:nvCxnSpPr>
          <p:spPr bwMode="auto">
            <a:xfrm>
              <a:off x="7380312" y="5096784"/>
              <a:ext cx="737585" cy="7668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kstvak 26"/>
            <p:cNvSpPr txBox="1"/>
            <p:nvPr/>
          </p:nvSpPr>
          <p:spPr>
            <a:xfrm>
              <a:off x="6976358" y="5199567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 smtClean="0"/>
                <a:t>Netto kracht</a:t>
              </a:r>
              <a:endParaRPr lang="nl-NL" dirty="0"/>
            </a:p>
          </p:txBody>
        </p:sp>
        <p:sp>
          <p:nvSpPr>
            <p:cNvPr id="29" name="Ovaal 28"/>
            <p:cNvSpPr/>
            <p:nvPr/>
          </p:nvSpPr>
          <p:spPr bwMode="auto">
            <a:xfrm>
              <a:off x="6720033" y="4828318"/>
              <a:ext cx="1840501" cy="1147671"/>
            </a:xfrm>
            <a:prstGeom prst="ellipse">
              <a:avLst/>
            </a:prstGeom>
            <a:noFill/>
            <a:ln w="57150" cap="sq" cmpd="sng" algn="ctr">
              <a:solidFill>
                <a:srgbClr val="92D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0261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 smtClean="0"/>
              <a:t>4.3 </a:t>
            </a:r>
            <a:r>
              <a:rPr lang="nl-NL" sz="4000" dirty="0"/>
              <a:t>Weerstand en snelheid.</a:t>
            </a:r>
            <a:endParaRPr lang="nl-NL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Een </a:t>
            </a:r>
            <a:r>
              <a:rPr lang="nl-NL" dirty="0" smtClean="0">
                <a:solidFill>
                  <a:srgbClr val="FF0000"/>
                </a:solidFill>
              </a:rPr>
              <a:t>kracht</a:t>
            </a:r>
            <a:r>
              <a:rPr lang="nl-NL" dirty="0" smtClean="0"/>
              <a:t> meet je met een </a:t>
            </a:r>
            <a:r>
              <a:rPr lang="nl-NL" dirty="0" smtClean="0">
                <a:solidFill>
                  <a:srgbClr val="FF0000"/>
                </a:solidFill>
              </a:rPr>
              <a:t>veer</a:t>
            </a:r>
            <a:r>
              <a:rPr lang="nl-NL" dirty="0" smtClean="0"/>
              <a:t>; </a:t>
            </a:r>
          </a:p>
          <a:p>
            <a:pPr lvl="1"/>
            <a:r>
              <a:rPr lang="nl-NL" dirty="0" smtClean="0"/>
              <a:t>de </a:t>
            </a:r>
            <a:r>
              <a:rPr lang="nl-NL" dirty="0" smtClean="0">
                <a:solidFill>
                  <a:srgbClr val="FF0000"/>
                </a:solidFill>
              </a:rPr>
              <a:t>veerkracht</a:t>
            </a:r>
            <a:r>
              <a:rPr lang="nl-NL" dirty="0" smtClean="0"/>
              <a:t>.</a:t>
            </a:r>
          </a:p>
          <a:p>
            <a:r>
              <a:rPr lang="nl-NL" dirty="0" smtClean="0"/>
              <a:t>Een krachtmeter bevat daarom een veer.</a:t>
            </a:r>
          </a:p>
          <a:p>
            <a:r>
              <a:rPr lang="nl-NL" dirty="0" smtClean="0"/>
              <a:t>Om een </a:t>
            </a:r>
            <a:r>
              <a:rPr lang="nl-NL" dirty="0" smtClean="0">
                <a:solidFill>
                  <a:srgbClr val="FF0000"/>
                </a:solidFill>
              </a:rPr>
              <a:t>massa van 1 kg </a:t>
            </a:r>
            <a:r>
              <a:rPr lang="nl-NL" dirty="0" smtClean="0"/>
              <a:t>op te tillen heb je een </a:t>
            </a:r>
            <a:r>
              <a:rPr lang="nl-NL" dirty="0" smtClean="0">
                <a:solidFill>
                  <a:srgbClr val="FF0000"/>
                </a:solidFill>
              </a:rPr>
              <a:t>kracht</a:t>
            </a:r>
            <a:r>
              <a:rPr lang="nl-NL" dirty="0" smtClean="0">
                <a:solidFill>
                  <a:srgbClr val="0070C0"/>
                </a:solidFill>
              </a:rPr>
              <a:t> </a:t>
            </a:r>
            <a:r>
              <a:rPr lang="nl-NL" dirty="0" smtClean="0"/>
              <a:t>nodig van </a:t>
            </a:r>
            <a:r>
              <a:rPr lang="nl-NL" dirty="0" smtClean="0">
                <a:solidFill>
                  <a:srgbClr val="FF0000"/>
                </a:solidFill>
              </a:rPr>
              <a:t>10 Newton (N).</a:t>
            </a:r>
            <a:r>
              <a:rPr lang="nl-NL" dirty="0" smtClean="0"/>
              <a:t>		      .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3F5E8-C326-4870-8904-98C0E4C298CA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18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2443944" y="1015425"/>
            <a:ext cx="4256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Hoe meet je een kracht?</a:t>
            </a:r>
            <a:endParaRPr lang="nl-NL" sz="3200" i="1" dirty="0"/>
          </a:p>
        </p:txBody>
      </p:sp>
    </p:spTree>
    <p:extLst>
      <p:ext uri="{BB962C8B-B14F-4D97-AF65-F5344CB8AC3E}">
        <p14:creationId xmlns:p14="http://schemas.microsoft.com/office/powerpoint/2010/main" val="325266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 smtClean="0"/>
              <a:t>4.4 Veilig bewegen.</a:t>
            </a:r>
            <a:endParaRPr lang="nl-NL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</a:t>
            </a:r>
            <a:r>
              <a:rPr lang="nl-NL" dirty="0" smtClean="0">
                <a:solidFill>
                  <a:srgbClr val="FF0000"/>
                </a:solidFill>
              </a:rPr>
              <a:t>remafstand</a:t>
            </a:r>
            <a:r>
              <a:rPr lang="nl-NL" dirty="0" smtClean="0"/>
              <a:t> is afhankelijk van:</a:t>
            </a:r>
          </a:p>
          <a:p>
            <a:pPr lvl="1"/>
            <a:r>
              <a:rPr lang="nl-NL" dirty="0" smtClean="0">
                <a:solidFill>
                  <a:srgbClr val="FF0000"/>
                </a:solidFill>
              </a:rPr>
              <a:t>Oppervlak</a:t>
            </a:r>
            <a:r>
              <a:rPr lang="nl-NL" dirty="0" smtClean="0"/>
              <a:t> van de </a:t>
            </a:r>
            <a:r>
              <a:rPr lang="nl-NL" dirty="0" smtClean="0"/>
              <a:t>weg;</a:t>
            </a:r>
            <a:endParaRPr lang="nl-NL" dirty="0" smtClean="0"/>
          </a:p>
          <a:p>
            <a:pPr lvl="2"/>
            <a:r>
              <a:rPr lang="nl-NL" dirty="0" smtClean="0"/>
              <a:t>Ruw </a:t>
            </a:r>
            <a:r>
              <a:rPr lang="nl-NL" dirty="0" smtClean="0">
                <a:sym typeface="Wingdings" panose="05000000000000000000" pitchFamily="2" charset="2"/>
              </a:rPr>
              <a:t> kortere </a:t>
            </a:r>
            <a:r>
              <a:rPr lang="nl-NL" dirty="0" smtClean="0">
                <a:sym typeface="Wingdings" panose="05000000000000000000" pitchFamily="2" charset="2"/>
              </a:rPr>
              <a:t>remweg.</a:t>
            </a:r>
            <a:endParaRPr lang="nl-NL" dirty="0" smtClean="0"/>
          </a:p>
          <a:p>
            <a:pPr lvl="2"/>
            <a:r>
              <a:rPr lang="nl-NL" dirty="0" smtClean="0"/>
              <a:t>Glad </a:t>
            </a:r>
            <a:r>
              <a:rPr lang="nl-NL" dirty="0" smtClean="0">
                <a:sym typeface="Wingdings" panose="05000000000000000000" pitchFamily="2" charset="2"/>
              </a:rPr>
              <a:t> langere </a:t>
            </a:r>
            <a:r>
              <a:rPr lang="nl-NL" dirty="0" smtClean="0">
                <a:sym typeface="Wingdings" panose="05000000000000000000" pitchFamily="2" charset="2"/>
              </a:rPr>
              <a:t>remweg.</a:t>
            </a:r>
            <a:endParaRPr lang="nl-NL" dirty="0" smtClean="0"/>
          </a:p>
          <a:p>
            <a:pPr lvl="1"/>
            <a:r>
              <a:rPr lang="nl-NL" dirty="0" smtClean="0">
                <a:solidFill>
                  <a:srgbClr val="FF0000"/>
                </a:solidFill>
              </a:rPr>
              <a:t>Massa</a:t>
            </a:r>
            <a:r>
              <a:rPr lang="nl-NL" dirty="0" smtClean="0"/>
              <a:t> van het </a:t>
            </a:r>
            <a:r>
              <a:rPr lang="nl-NL" dirty="0" smtClean="0"/>
              <a:t>vervoermiddel;</a:t>
            </a:r>
            <a:endParaRPr lang="nl-NL" dirty="0" smtClean="0"/>
          </a:p>
          <a:p>
            <a:pPr lvl="2"/>
            <a:r>
              <a:rPr lang="nl-NL" dirty="0" smtClean="0"/>
              <a:t>Grote massa </a:t>
            </a:r>
            <a:r>
              <a:rPr lang="nl-NL" dirty="0" smtClean="0">
                <a:sym typeface="Wingdings" panose="05000000000000000000" pitchFamily="2" charset="2"/>
              </a:rPr>
              <a:t> langere </a:t>
            </a:r>
            <a:r>
              <a:rPr lang="nl-NL" dirty="0" smtClean="0">
                <a:sym typeface="Wingdings" panose="05000000000000000000" pitchFamily="2" charset="2"/>
              </a:rPr>
              <a:t>remweg.</a:t>
            </a:r>
            <a:endParaRPr lang="nl-NL" dirty="0" smtClean="0">
              <a:sym typeface="Wingdings" panose="05000000000000000000" pitchFamily="2" charset="2"/>
            </a:endParaRP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De</a:t>
            </a:r>
            <a:r>
              <a:rPr lang="nl-NL" dirty="0" smtClean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nl-NL" dirty="0" smtClean="0">
                <a:solidFill>
                  <a:srgbClr val="FF0000"/>
                </a:solidFill>
                <a:sym typeface="Wingdings" panose="05000000000000000000" pitchFamily="2" charset="2"/>
              </a:rPr>
              <a:t>staat</a:t>
            </a:r>
            <a:r>
              <a:rPr lang="nl-NL" dirty="0" smtClean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nl-NL" dirty="0" smtClean="0">
                <a:sym typeface="Wingdings" panose="05000000000000000000" pitchFamily="2" charset="2"/>
              </a:rPr>
              <a:t>van de </a:t>
            </a:r>
            <a:r>
              <a:rPr lang="nl-NL" dirty="0" smtClean="0">
                <a:sym typeface="Wingdings" panose="05000000000000000000" pitchFamily="2" charset="2"/>
              </a:rPr>
              <a:t>remmen;</a:t>
            </a:r>
            <a:endParaRPr lang="nl-NL" dirty="0" smtClean="0">
              <a:sym typeface="Wingdings" panose="05000000000000000000" pitchFamily="2" charset="2"/>
            </a:endParaRPr>
          </a:p>
          <a:p>
            <a:pPr lvl="2"/>
            <a:r>
              <a:rPr lang="nl-NL" dirty="0" smtClean="0">
                <a:sym typeface="Wingdings" panose="05000000000000000000" pitchFamily="2" charset="2"/>
              </a:rPr>
              <a:t>Versleten remmen  langere </a:t>
            </a:r>
            <a:r>
              <a:rPr lang="nl-NL" dirty="0" smtClean="0">
                <a:sym typeface="Wingdings" panose="05000000000000000000" pitchFamily="2" charset="2"/>
              </a:rPr>
              <a:t>remweg.</a:t>
            </a:r>
            <a:r>
              <a:rPr lang="nl-NL" dirty="0" smtClean="0">
                <a:sym typeface="Wingdings" panose="05000000000000000000" pitchFamily="2" charset="2"/>
              </a:rPr>
              <a:t>	</a:t>
            </a:r>
            <a:r>
              <a:rPr lang="nl-NL" dirty="0" smtClean="0">
                <a:solidFill>
                  <a:srgbClr val="0070C0"/>
                </a:solidFill>
                <a:sym typeface="Wingdings" panose="05000000000000000000" pitchFamily="2" charset="2"/>
              </a:rPr>
              <a:t>	       .</a:t>
            </a:r>
          </a:p>
          <a:p>
            <a:pPr lvl="1"/>
            <a:endParaRPr lang="nl-NL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D567-86B5-44C2-97F5-AF982A141065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19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887116" y="1015425"/>
            <a:ext cx="5369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Hoe groot is jouw stopafstand?</a:t>
            </a:r>
            <a:endParaRPr lang="nl-NL" sz="3200" i="1" dirty="0"/>
          </a:p>
        </p:txBody>
      </p:sp>
    </p:spTree>
    <p:extLst>
      <p:ext uri="{BB962C8B-B14F-4D97-AF65-F5344CB8AC3E}">
        <p14:creationId xmlns:p14="http://schemas.microsoft.com/office/powerpoint/2010/main" val="189797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z="4000" dirty="0" smtClean="0"/>
              <a:t>4.1 Snelheid.</a:t>
            </a:r>
            <a:endParaRPr lang="nl-NL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0000"/>
                </a:solidFill>
              </a:rPr>
              <a:t>Snelheid</a:t>
            </a:r>
            <a:r>
              <a:rPr lang="nl-NL" dirty="0" smtClean="0"/>
              <a:t> is de </a:t>
            </a:r>
            <a:r>
              <a:rPr lang="nl-NL" dirty="0" smtClean="0">
                <a:solidFill>
                  <a:srgbClr val="FF0000"/>
                </a:solidFill>
              </a:rPr>
              <a:t>afstand</a:t>
            </a:r>
            <a:r>
              <a:rPr lang="nl-NL" dirty="0" smtClean="0"/>
              <a:t> die je in een bepaalde </a:t>
            </a:r>
            <a:r>
              <a:rPr lang="nl-NL" dirty="0" smtClean="0">
                <a:solidFill>
                  <a:srgbClr val="FF0000"/>
                </a:solidFill>
              </a:rPr>
              <a:t>tijd</a:t>
            </a:r>
            <a:r>
              <a:rPr lang="nl-NL" dirty="0" smtClean="0"/>
              <a:t> aflegt.</a:t>
            </a:r>
          </a:p>
          <a:p>
            <a:r>
              <a:rPr lang="nl-NL" dirty="0" smtClean="0"/>
              <a:t>Eenheid: </a:t>
            </a:r>
            <a:r>
              <a:rPr lang="nl-NL" dirty="0" smtClean="0">
                <a:solidFill>
                  <a:srgbClr val="FF0000"/>
                </a:solidFill>
              </a:rPr>
              <a:t>m/s</a:t>
            </a:r>
            <a:r>
              <a:rPr lang="nl-NL" dirty="0" smtClean="0"/>
              <a:t> of </a:t>
            </a:r>
            <a:r>
              <a:rPr lang="nl-NL" dirty="0" smtClean="0">
                <a:solidFill>
                  <a:srgbClr val="FF0000"/>
                </a:solidFill>
              </a:rPr>
              <a:t>km/h</a:t>
            </a:r>
            <a:r>
              <a:rPr lang="nl-NL" dirty="0" smtClean="0"/>
              <a:t>.</a:t>
            </a:r>
          </a:p>
          <a:p>
            <a:r>
              <a:rPr lang="nl-NL" dirty="0" smtClean="0"/>
              <a:t>Als een snelheid </a:t>
            </a:r>
            <a:r>
              <a:rPr lang="nl-NL" u="sng" dirty="0" smtClean="0"/>
              <a:t>niet constant </a:t>
            </a:r>
            <a:r>
              <a:rPr lang="nl-NL" dirty="0" smtClean="0"/>
              <a:t>is spreek je over de </a:t>
            </a:r>
            <a:r>
              <a:rPr lang="nl-NL" dirty="0" smtClean="0">
                <a:solidFill>
                  <a:srgbClr val="FF0000"/>
                </a:solidFill>
              </a:rPr>
              <a:t>gemiddelde </a:t>
            </a:r>
            <a:r>
              <a:rPr lang="nl-NL" dirty="0" smtClean="0"/>
              <a:t>snelheid.</a:t>
            </a:r>
          </a:p>
          <a:p>
            <a:r>
              <a:rPr lang="nl-NL" dirty="0" smtClean="0"/>
              <a:t>Gemiddelde snelheid is de verhouding tussen totale afstand en totale tijd</a:t>
            </a:r>
            <a:r>
              <a:rPr lang="nl-NL" dirty="0" smtClean="0"/>
              <a:t>.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716D6-6A96-4BAE-9E53-8EC74F2AA08C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2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2015716" y="1015425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Wat is gemiddelde snelheid?</a:t>
            </a:r>
            <a:endParaRPr lang="nl-NL" sz="3200" i="1" dirty="0"/>
          </a:p>
        </p:txBody>
      </p:sp>
    </p:spTree>
    <p:extLst>
      <p:ext uri="{BB962C8B-B14F-4D97-AF65-F5344CB8AC3E}">
        <p14:creationId xmlns:p14="http://schemas.microsoft.com/office/powerpoint/2010/main" val="4189012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 smtClean="0"/>
              <a:t>4.4 Veilig bewegen.</a:t>
            </a:r>
            <a:endParaRPr lang="nl-NL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</a:t>
            </a:r>
            <a:r>
              <a:rPr lang="nl-NL" dirty="0" smtClean="0">
                <a:solidFill>
                  <a:srgbClr val="FF0000"/>
                </a:solidFill>
              </a:rPr>
              <a:t>stopafstand</a:t>
            </a:r>
            <a:r>
              <a:rPr lang="nl-NL" dirty="0" smtClean="0"/>
              <a:t> wordt bepaald door:</a:t>
            </a:r>
          </a:p>
          <a:p>
            <a:pPr lvl="1"/>
            <a:r>
              <a:rPr lang="nl-NL" dirty="0" smtClean="0">
                <a:solidFill>
                  <a:srgbClr val="FF0000"/>
                </a:solidFill>
              </a:rPr>
              <a:t>Reactietijd</a:t>
            </a:r>
            <a:r>
              <a:rPr lang="nl-NL" dirty="0" smtClean="0"/>
              <a:t>.</a:t>
            </a:r>
            <a:endParaRPr lang="nl-NL" dirty="0" smtClean="0"/>
          </a:p>
          <a:p>
            <a:pPr lvl="2"/>
            <a:r>
              <a:rPr lang="nl-NL" dirty="0" smtClean="0"/>
              <a:t>De tijd die nodig is om de voet van het gaspedaal te halen en de rem in te trappen.</a:t>
            </a:r>
          </a:p>
          <a:p>
            <a:pPr lvl="1"/>
            <a:r>
              <a:rPr lang="nl-NL" dirty="0" smtClean="0">
                <a:solidFill>
                  <a:srgbClr val="FF0000"/>
                </a:solidFill>
              </a:rPr>
              <a:t>Remweg.</a:t>
            </a:r>
            <a:endParaRPr lang="nl-NL" dirty="0" smtClean="0">
              <a:solidFill>
                <a:srgbClr val="FF0000"/>
              </a:solidFill>
            </a:endParaRPr>
          </a:p>
          <a:p>
            <a:pPr lvl="2"/>
            <a:r>
              <a:rPr lang="nl-NL" dirty="0" smtClean="0"/>
              <a:t>De afstand die je aflegt tijdens het remmen</a:t>
            </a:r>
            <a:r>
              <a:rPr lang="nl-NL" dirty="0" smtClean="0"/>
              <a:t>.</a:t>
            </a:r>
            <a:endParaRPr lang="nl-NL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D567-86B5-44C2-97F5-AF982A141065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20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887116" y="1015425"/>
            <a:ext cx="5369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Hoe groot is jouw stopafstand?</a:t>
            </a:r>
            <a:endParaRPr lang="nl-NL" sz="3200" i="1" dirty="0"/>
          </a:p>
        </p:txBody>
      </p:sp>
      <p:sp>
        <p:nvSpPr>
          <p:cNvPr id="8" name="Pijl-rechts 7"/>
          <p:cNvSpPr/>
          <p:nvPr/>
        </p:nvSpPr>
        <p:spPr bwMode="auto">
          <a:xfrm>
            <a:off x="2699792" y="3933056"/>
            <a:ext cx="1800200" cy="1341863"/>
          </a:xfrm>
          <a:prstGeom prst="rightArrow">
            <a:avLst/>
          </a:prstGeom>
          <a:noFill/>
          <a:ln w="12700" cap="sq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651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 smtClean="0"/>
              <a:t>4.4 Veilig bewegen.</a:t>
            </a:r>
            <a:endParaRPr lang="nl-NL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Een schema:</a:t>
            </a:r>
            <a:endParaRPr lang="nl-NL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D567-86B5-44C2-97F5-AF982A141065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21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8462194" y="4508607"/>
            <a:ext cx="512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.</a:t>
            </a:r>
            <a:endParaRPr lang="nl-NL" sz="2400" dirty="0"/>
          </a:p>
        </p:txBody>
      </p:sp>
      <p:sp>
        <p:nvSpPr>
          <p:cNvPr id="9" name="Tekstvak 8"/>
          <p:cNvSpPr txBox="1"/>
          <p:nvPr/>
        </p:nvSpPr>
        <p:spPr>
          <a:xfrm>
            <a:off x="1887116" y="1015425"/>
            <a:ext cx="5369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Hoe groot is jouw stopafstand?</a:t>
            </a:r>
            <a:endParaRPr lang="nl-NL" sz="3200" i="1" dirty="0"/>
          </a:p>
        </p:txBody>
      </p:sp>
      <p:pic>
        <p:nvPicPr>
          <p:cNvPr id="7" name="Afbeelding 6" descr="File:PKW aus Zusatzzeichen 1048-10.svg - Wikimedia Common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49630" y="3013695"/>
            <a:ext cx="1402259" cy="1095554"/>
          </a:xfrm>
          <a:prstGeom prst="rect">
            <a:avLst/>
          </a:prstGeom>
        </p:spPr>
      </p:pic>
      <p:sp>
        <p:nvSpPr>
          <p:cNvPr id="8" name="Pijl-rechts 7"/>
          <p:cNvSpPr/>
          <p:nvPr/>
        </p:nvSpPr>
        <p:spPr bwMode="auto">
          <a:xfrm>
            <a:off x="2699792" y="3933056"/>
            <a:ext cx="1800200" cy="1341863"/>
          </a:xfrm>
          <a:prstGeom prst="rightArrow">
            <a:avLst/>
          </a:prstGeom>
          <a:noFill/>
          <a:ln w="12700" cap="sq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0" name="Pijl-rechts 9"/>
          <p:cNvSpPr/>
          <p:nvPr/>
        </p:nvSpPr>
        <p:spPr bwMode="auto">
          <a:xfrm>
            <a:off x="2613668" y="2315840"/>
            <a:ext cx="2105913" cy="1895296"/>
          </a:xfrm>
          <a:prstGeom prst="rightArrow">
            <a:avLst/>
          </a:prstGeom>
          <a:noFill/>
          <a:ln w="28575" cap="sq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Verdana" pitchFamily="34" charset="0"/>
              </a:rPr>
              <a:t>Reactie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Verdana" pitchFamily="34" charset="0"/>
              </a:rPr>
              <a:t>afstand</a:t>
            </a:r>
          </a:p>
        </p:txBody>
      </p:sp>
      <p:sp>
        <p:nvSpPr>
          <p:cNvPr id="12" name="Pijl-rechts 11"/>
          <p:cNvSpPr/>
          <p:nvPr/>
        </p:nvSpPr>
        <p:spPr bwMode="auto">
          <a:xfrm>
            <a:off x="4742448" y="2743810"/>
            <a:ext cx="2168693" cy="1039356"/>
          </a:xfrm>
          <a:prstGeom prst="rightArrow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</a:rPr>
              <a:t>Remweg</a:t>
            </a:r>
          </a:p>
        </p:txBody>
      </p:sp>
      <p:sp>
        <p:nvSpPr>
          <p:cNvPr id="13" name="Pijl-rechts 12"/>
          <p:cNvSpPr/>
          <p:nvPr/>
        </p:nvSpPr>
        <p:spPr bwMode="auto">
          <a:xfrm>
            <a:off x="2622679" y="4022887"/>
            <a:ext cx="4303340" cy="1039356"/>
          </a:xfrm>
          <a:prstGeom prst="rightArrow">
            <a:avLst/>
          </a:prstGeom>
          <a:noFill/>
          <a:ln w="38100" cap="sq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2800" dirty="0">
                <a:solidFill>
                  <a:srgbClr val="00B050"/>
                </a:solidFill>
                <a:latin typeface="Verdana" pitchFamily="34" charset="0"/>
              </a:rPr>
              <a:t>S</a:t>
            </a:r>
            <a:r>
              <a:rPr kumimoji="0" lang="nl-NL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Verdana" pitchFamily="34" charset="0"/>
              </a:rPr>
              <a:t>topafstand</a:t>
            </a:r>
          </a:p>
        </p:txBody>
      </p:sp>
      <p:cxnSp>
        <p:nvCxnSpPr>
          <p:cNvPr id="15" name="Rechte verbindingslijn 14"/>
          <p:cNvCxnSpPr/>
          <p:nvPr/>
        </p:nvCxnSpPr>
        <p:spPr bwMode="auto">
          <a:xfrm>
            <a:off x="6926019" y="2677497"/>
            <a:ext cx="0" cy="206194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 bwMode="auto">
          <a:xfrm>
            <a:off x="2590800" y="2677498"/>
            <a:ext cx="0" cy="206194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9559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4.4 Veilig bewegen.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bereken je de afstand in een </a:t>
            </a:r>
            <a:r>
              <a:rPr lang="nl-NL" dirty="0" err="1" smtClean="0">
                <a:solidFill>
                  <a:srgbClr val="FF0000"/>
                </a:solidFill>
              </a:rPr>
              <a:t>v,t</a:t>
            </a:r>
            <a:r>
              <a:rPr lang="nl-NL" dirty="0" smtClean="0"/>
              <a:t> diagram (Snelheid, tijd diagram)</a:t>
            </a:r>
          </a:p>
          <a:p>
            <a:r>
              <a:rPr lang="nl-NL" dirty="0" smtClean="0"/>
              <a:t>In een </a:t>
            </a:r>
            <a:r>
              <a:rPr lang="nl-NL" dirty="0" err="1" smtClean="0">
                <a:solidFill>
                  <a:srgbClr val="FF0000"/>
                </a:solidFill>
              </a:rPr>
              <a:t>v,t</a:t>
            </a:r>
            <a:r>
              <a:rPr lang="nl-NL" dirty="0" smtClean="0"/>
              <a:t> diagram is de oppervlakte onder de grafiek een maat voor de afstand.</a:t>
            </a:r>
          </a:p>
          <a:p>
            <a:r>
              <a:rPr lang="nl-NL" dirty="0" smtClean="0"/>
              <a:t>Oppervlakte is:</a:t>
            </a:r>
          </a:p>
          <a:p>
            <a:pPr marL="0" indent="0">
              <a:buNone/>
            </a:pPr>
            <a:r>
              <a:rPr lang="nl-NL" dirty="0" smtClean="0"/>
              <a:t>	breedte 	*	hoogte</a:t>
            </a:r>
          </a:p>
          <a:p>
            <a:pPr marL="0" indent="0">
              <a:buNone/>
            </a:pPr>
            <a:r>
              <a:rPr lang="nl-NL" dirty="0" smtClean="0"/>
              <a:t>	tijd		*	snelheid</a:t>
            </a:r>
          </a:p>
          <a:p>
            <a:pPr marL="0" indent="0">
              <a:buNone/>
            </a:pPr>
            <a:r>
              <a:rPr lang="nl-NL" dirty="0" smtClean="0"/>
              <a:t>	</a:t>
            </a:r>
            <a:r>
              <a:rPr lang="nl-NL" dirty="0" smtClean="0">
                <a:solidFill>
                  <a:srgbClr val="FF0000"/>
                </a:solidFill>
              </a:rPr>
              <a:t>t		*	v		=	s	      .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EC030-AD74-430B-829D-942C3E1AE8F2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22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1887116" y="1015425"/>
            <a:ext cx="5369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Hoe groot is jouw stopafstand?</a:t>
            </a:r>
            <a:endParaRPr lang="nl-NL" sz="3200" i="1" dirty="0"/>
          </a:p>
        </p:txBody>
      </p:sp>
      <p:pic>
        <p:nvPicPr>
          <p:cNvPr id="8" name="Tijdelijke aanduiding voor inhoud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19800" y="3789040"/>
            <a:ext cx="3117980" cy="1743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096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4.4 Veilig bewegen.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Tijdens de reactie afstand:</a:t>
            </a:r>
          </a:p>
          <a:p>
            <a:pPr marL="457200" lvl="1" indent="0">
              <a:buNone/>
            </a:pPr>
            <a:r>
              <a:rPr lang="nl-NL" dirty="0" smtClean="0"/>
              <a:t>	</a:t>
            </a:r>
            <a:r>
              <a:rPr lang="nl-NL" sz="3200" dirty="0" smtClean="0">
                <a:solidFill>
                  <a:srgbClr val="FF0000"/>
                </a:solidFill>
              </a:rPr>
              <a:t>S = v*t</a:t>
            </a:r>
            <a:r>
              <a:rPr lang="nl-NL" sz="3200" baseline="-25000" dirty="0" smtClean="0">
                <a:solidFill>
                  <a:srgbClr val="FF0000"/>
                </a:solidFill>
              </a:rPr>
              <a:t>1</a:t>
            </a:r>
          </a:p>
          <a:p>
            <a:pPr marL="457200" lvl="1" indent="0">
              <a:buNone/>
            </a:pPr>
            <a:endParaRPr lang="nl-NL" baseline="-25000" dirty="0" smtClean="0"/>
          </a:p>
          <a:p>
            <a:pPr marL="457200" lvl="1" indent="0">
              <a:buNone/>
            </a:pPr>
            <a:endParaRPr lang="nl-NL" baseline="-25000" dirty="0" smtClean="0"/>
          </a:p>
          <a:p>
            <a:pPr marL="457200" lvl="1" indent="0">
              <a:buNone/>
            </a:pPr>
            <a:endParaRPr lang="nl-NL" baseline="-25000" dirty="0" smtClean="0"/>
          </a:p>
          <a:p>
            <a:r>
              <a:rPr lang="nl-NL" dirty="0" smtClean="0"/>
              <a:t>Tijdens </a:t>
            </a:r>
            <a:r>
              <a:rPr lang="nl-NL" dirty="0"/>
              <a:t>de </a:t>
            </a:r>
            <a:r>
              <a:rPr lang="nl-NL" dirty="0" smtClean="0"/>
              <a:t>remweg:</a:t>
            </a:r>
          </a:p>
          <a:p>
            <a:pPr marL="0" indent="0">
              <a:buNone/>
            </a:pPr>
            <a:r>
              <a:rPr lang="nl-NL" sz="2000" dirty="0" smtClean="0"/>
              <a:t>(oppervlakte van een driehoek is: ½ *b*h)</a:t>
            </a:r>
          </a:p>
          <a:p>
            <a:pPr marL="0" indent="0">
              <a:buNone/>
            </a:pPr>
            <a:endParaRPr lang="nl-NL" sz="2000" dirty="0" smtClean="0"/>
          </a:p>
          <a:p>
            <a:pPr marL="0" indent="0">
              <a:buNone/>
            </a:pPr>
            <a:r>
              <a:rPr lang="nl-NL" dirty="0" smtClean="0"/>
              <a:t>	</a:t>
            </a:r>
            <a:r>
              <a:rPr lang="nl-NL" dirty="0" smtClean="0">
                <a:solidFill>
                  <a:srgbClr val="FF0000"/>
                </a:solidFill>
              </a:rPr>
              <a:t>S = ½ *v*t</a:t>
            </a:r>
            <a:r>
              <a:rPr lang="nl-NL" baseline="-25000" dirty="0" smtClean="0">
                <a:solidFill>
                  <a:srgbClr val="FF0000"/>
                </a:solidFill>
              </a:rPr>
              <a:t>2</a:t>
            </a:r>
            <a:r>
              <a:rPr lang="nl-NL" dirty="0" smtClean="0">
                <a:solidFill>
                  <a:srgbClr val="FF0000"/>
                </a:solidFill>
              </a:rPr>
              <a:t>			</a:t>
            </a:r>
            <a:r>
              <a:rPr lang="nl-NL" dirty="0" smtClean="0"/>
              <a:t>       .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EC030-AD74-430B-829D-942C3E1AE8F2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23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1650259"/>
            <a:ext cx="3105150" cy="172402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8850" y="4221088"/>
            <a:ext cx="3105150" cy="1724025"/>
          </a:xfrm>
          <a:prstGeom prst="rect">
            <a:avLst/>
          </a:prstGeom>
        </p:spPr>
      </p:pic>
      <p:sp>
        <p:nvSpPr>
          <p:cNvPr id="7" name="Rechthoek 6"/>
          <p:cNvSpPr/>
          <p:nvPr/>
        </p:nvSpPr>
        <p:spPr bwMode="auto">
          <a:xfrm>
            <a:off x="7753747" y="2132856"/>
            <a:ext cx="1152128" cy="1039118"/>
          </a:xfrm>
          <a:prstGeom prst="rect">
            <a:avLst/>
          </a:prstGeom>
          <a:solidFill>
            <a:schemeClr val="bg1"/>
          </a:solidFill>
          <a:ln w="12700" cap="sq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0" name="Rechthoek 9"/>
          <p:cNvSpPr/>
          <p:nvPr/>
        </p:nvSpPr>
        <p:spPr bwMode="auto">
          <a:xfrm>
            <a:off x="6553200" y="4869160"/>
            <a:ext cx="1130560" cy="864096"/>
          </a:xfrm>
          <a:prstGeom prst="rect">
            <a:avLst/>
          </a:prstGeom>
          <a:solidFill>
            <a:schemeClr val="bg1"/>
          </a:solidFill>
          <a:ln w="12700" cap="sq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1887116" y="1015425"/>
            <a:ext cx="5369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Hoe groot is jouw stopafstand?</a:t>
            </a:r>
            <a:endParaRPr lang="nl-NL" sz="3200" i="1" dirty="0"/>
          </a:p>
        </p:txBody>
      </p:sp>
    </p:spTree>
    <p:extLst>
      <p:ext uri="{BB962C8B-B14F-4D97-AF65-F5344CB8AC3E}">
        <p14:creationId xmlns:p14="http://schemas.microsoft.com/office/powerpoint/2010/main" val="105673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4.4 Veilig bewegen.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stopafstand is dan: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 smtClean="0">
                <a:solidFill>
                  <a:srgbClr val="FF0000"/>
                </a:solidFill>
              </a:rPr>
              <a:t>S </a:t>
            </a:r>
            <a:r>
              <a:rPr lang="nl-NL" dirty="0">
                <a:solidFill>
                  <a:srgbClr val="FF0000"/>
                </a:solidFill>
              </a:rPr>
              <a:t>= </a:t>
            </a:r>
            <a:r>
              <a:rPr lang="nl-NL" dirty="0" smtClean="0">
                <a:solidFill>
                  <a:srgbClr val="FF0000"/>
                </a:solidFill>
              </a:rPr>
              <a:t>(v*t</a:t>
            </a:r>
            <a:r>
              <a:rPr lang="nl-NL" baseline="-25000" dirty="0" smtClean="0">
                <a:solidFill>
                  <a:srgbClr val="FF0000"/>
                </a:solidFill>
              </a:rPr>
              <a:t>1</a:t>
            </a:r>
            <a:r>
              <a:rPr lang="nl-NL" dirty="0" smtClean="0">
                <a:solidFill>
                  <a:srgbClr val="FF0000"/>
                </a:solidFill>
              </a:rPr>
              <a:t>) +(</a:t>
            </a:r>
            <a:r>
              <a:rPr lang="nl-NL" dirty="0">
                <a:solidFill>
                  <a:srgbClr val="FF0000"/>
                </a:solidFill>
              </a:rPr>
              <a:t>½ </a:t>
            </a:r>
            <a:r>
              <a:rPr lang="nl-NL" dirty="0" smtClean="0">
                <a:solidFill>
                  <a:srgbClr val="FF0000"/>
                </a:solidFill>
              </a:rPr>
              <a:t>*v*t</a:t>
            </a:r>
            <a:r>
              <a:rPr lang="nl-NL" baseline="-25000" dirty="0" smtClean="0">
                <a:solidFill>
                  <a:srgbClr val="FF0000"/>
                </a:solidFill>
              </a:rPr>
              <a:t>2</a:t>
            </a:r>
            <a:r>
              <a:rPr lang="nl-NL" dirty="0" smtClean="0">
                <a:solidFill>
                  <a:srgbClr val="FF0000"/>
                </a:solidFill>
              </a:rPr>
              <a:t>)</a:t>
            </a:r>
            <a:endParaRPr lang="nl-NL" dirty="0">
              <a:solidFill>
                <a:srgbClr val="FF0000"/>
              </a:solidFill>
            </a:endParaRPr>
          </a:p>
          <a:p>
            <a:endParaRPr lang="nl-NL" dirty="0"/>
          </a:p>
          <a:p>
            <a:endParaRPr lang="nl-NL" dirty="0"/>
          </a:p>
          <a:p>
            <a:pPr marL="457200" lvl="1" indent="0">
              <a:buNone/>
            </a:pP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EC030-AD74-430B-829D-942C3E1AE8F2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24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2080" y="2139156"/>
            <a:ext cx="3105150" cy="1724025"/>
          </a:xfrm>
          <a:prstGeom prst="rect">
            <a:avLst/>
          </a:prstGeom>
        </p:spPr>
      </p:pic>
      <p:sp>
        <p:nvSpPr>
          <p:cNvPr id="12" name="Tekstvak 11"/>
          <p:cNvSpPr txBox="1"/>
          <p:nvPr/>
        </p:nvSpPr>
        <p:spPr>
          <a:xfrm>
            <a:off x="1887116" y="1015425"/>
            <a:ext cx="5369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Hoe groot is jouw stopafstand?</a:t>
            </a:r>
            <a:endParaRPr lang="nl-NL" sz="3200" i="1" dirty="0"/>
          </a:p>
        </p:txBody>
      </p:sp>
    </p:spTree>
    <p:extLst>
      <p:ext uri="{BB962C8B-B14F-4D97-AF65-F5344CB8AC3E}">
        <p14:creationId xmlns:p14="http://schemas.microsoft.com/office/powerpoint/2010/main" val="169637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/>
              <a:t>4.4 Veilig bewegen.</a:t>
            </a:r>
            <a:endParaRPr lang="nl-NL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Er is sprake van een botsing als:</a:t>
            </a:r>
          </a:p>
          <a:p>
            <a:pPr lvl="1"/>
            <a:r>
              <a:rPr lang="nl-NL" dirty="0" smtClean="0"/>
              <a:t>Er een plotselinge verandering van snelheid is.</a:t>
            </a:r>
          </a:p>
          <a:p>
            <a:pPr lvl="1"/>
            <a:r>
              <a:rPr lang="nl-NL" dirty="0" smtClean="0"/>
              <a:t>Daar is veel kracht voor </a:t>
            </a:r>
            <a:r>
              <a:rPr lang="nl-NL" dirty="0" smtClean="0"/>
              <a:t>nodig.</a:t>
            </a:r>
          </a:p>
          <a:p>
            <a:r>
              <a:rPr lang="nl-NL" dirty="0" smtClean="0"/>
              <a:t>De schade bij een botsing wordt bepaald door de massa en de stoptijd.</a:t>
            </a:r>
          </a:p>
          <a:p>
            <a:pPr lvl="1"/>
            <a:r>
              <a:rPr lang="nl-NL" dirty="0" smtClean="0"/>
              <a:t>De </a:t>
            </a:r>
            <a:r>
              <a:rPr lang="nl-NL" dirty="0" smtClean="0"/>
              <a:t>stoptijd is de tijd die nodig is om tot stilstand te komen</a:t>
            </a:r>
            <a:r>
              <a:rPr lang="nl-NL" dirty="0" smtClean="0"/>
              <a:t>.</a:t>
            </a:r>
            <a:r>
              <a:rPr lang="nl-NL" dirty="0" smtClean="0">
                <a:solidFill>
                  <a:srgbClr val="0070C0"/>
                </a:solidFill>
              </a:rPr>
              <a:t>						      .</a:t>
            </a:r>
            <a:endParaRPr lang="nl-NL" dirty="0" smtClean="0">
              <a:solidFill>
                <a:srgbClr val="0070C0"/>
              </a:solidFill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D567-86B5-44C2-97F5-AF982A141065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25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707096" y="1015425"/>
            <a:ext cx="5729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Waardoor kun je veiliger botsen?</a:t>
            </a:r>
            <a:endParaRPr lang="nl-NL" sz="3200" i="1" dirty="0"/>
          </a:p>
        </p:txBody>
      </p:sp>
    </p:spTree>
    <p:extLst>
      <p:ext uri="{BB962C8B-B14F-4D97-AF65-F5344CB8AC3E}">
        <p14:creationId xmlns:p14="http://schemas.microsoft.com/office/powerpoint/2010/main" val="3836637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/>
              <a:t>4.4 Veilig bewegen.</a:t>
            </a:r>
            <a:endParaRPr lang="nl-NL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</a:t>
            </a:r>
            <a:r>
              <a:rPr lang="nl-NL" dirty="0" smtClean="0">
                <a:solidFill>
                  <a:srgbClr val="0070C0"/>
                </a:solidFill>
              </a:rPr>
              <a:t> </a:t>
            </a:r>
            <a:r>
              <a:rPr lang="nl-NL" dirty="0" smtClean="0">
                <a:solidFill>
                  <a:srgbClr val="FF0000"/>
                </a:solidFill>
              </a:rPr>
              <a:t>stoptijd </a:t>
            </a:r>
            <a:r>
              <a:rPr lang="nl-NL" dirty="0" smtClean="0"/>
              <a:t>wordt vergroot, door:</a:t>
            </a:r>
          </a:p>
          <a:p>
            <a:pPr lvl="1"/>
            <a:r>
              <a:rPr lang="nl-NL" dirty="0" smtClean="0"/>
              <a:t>Kreukelzone.</a:t>
            </a:r>
          </a:p>
          <a:p>
            <a:pPr lvl="1"/>
            <a:r>
              <a:rPr lang="nl-NL" dirty="0" smtClean="0"/>
              <a:t>Veiligheidsgordels.</a:t>
            </a:r>
          </a:p>
          <a:p>
            <a:pPr lvl="1"/>
            <a:r>
              <a:rPr lang="nl-NL" dirty="0" smtClean="0"/>
              <a:t>Airbag.	</a:t>
            </a:r>
            <a:r>
              <a:rPr lang="nl-NL" dirty="0" smtClean="0">
                <a:solidFill>
                  <a:srgbClr val="0070C0"/>
                </a:solidFill>
              </a:rPr>
              <a:t>	</a:t>
            </a:r>
            <a:r>
              <a:rPr lang="nl-NL" dirty="0" smtClean="0">
                <a:solidFill>
                  <a:srgbClr val="0070C0"/>
                </a:solidFill>
              </a:rPr>
              <a:t>       </a:t>
            </a:r>
            <a:r>
              <a:rPr lang="nl-NL" dirty="0" smtClean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D567-86B5-44C2-97F5-AF982A141065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26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339348" y="1012179"/>
            <a:ext cx="6465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Hoe werken veiligheidsvoorzieningen?</a:t>
            </a:r>
            <a:endParaRPr lang="nl-NL" sz="3200" i="1" dirty="0"/>
          </a:p>
        </p:txBody>
      </p:sp>
      <p:pic>
        <p:nvPicPr>
          <p:cNvPr id="3074" name="Picture 2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160" y="2334495"/>
            <a:ext cx="4474840" cy="3356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788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/>
              <a:t>4.4 Veilig bewegen.</a:t>
            </a:r>
            <a:endParaRPr lang="nl-NL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9836" y="1596954"/>
            <a:ext cx="8229600" cy="4525963"/>
          </a:xfrm>
        </p:spPr>
        <p:txBody>
          <a:bodyPr/>
          <a:lstStyle/>
          <a:p>
            <a:r>
              <a:rPr lang="nl-NL" dirty="0" smtClean="0"/>
              <a:t>Spreiding van krachten over je lichaam kan door:</a:t>
            </a:r>
          </a:p>
          <a:p>
            <a:pPr lvl="1"/>
            <a:r>
              <a:rPr lang="nl-NL" dirty="0" smtClean="0"/>
              <a:t>Airbag.</a:t>
            </a:r>
          </a:p>
          <a:p>
            <a:pPr lvl="2"/>
            <a:r>
              <a:rPr lang="nl-NL" dirty="0" smtClean="0"/>
              <a:t>Krachten </a:t>
            </a:r>
            <a:r>
              <a:rPr lang="nl-NL" dirty="0" smtClean="0"/>
              <a:t>op je hoofd worden aan je </a:t>
            </a:r>
            <a:r>
              <a:rPr lang="nl-NL" dirty="0" smtClean="0"/>
              <a:t>hele</a:t>
            </a:r>
          </a:p>
          <a:p>
            <a:pPr marL="914400" lvl="2" indent="0">
              <a:buNone/>
            </a:pPr>
            <a:r>
              <a:rPr lang="nl-NL" dirty="0"/>
              <a:t> </a:t>
            </a:r>
            <a:r>
              <a:rPr lang="nl-NL" dirty="0" smtClean="0"/>
              <a:t>  </a:t>
            </a:r>
            <a:r>
              <a:rPr lang="nl-NL" dirty="0" smtClean="0"/>
              <a:t>lijf doorgegeven.</a:t>
            </a:r>
            <a:endParaRPr lang="nl-NL" dirty="0" smtClean="0"/>
          </a:p>
          <a:p>
            <a:pPr lvl="1"/>
            <a:r>
              <a:rPr lang="nl-NL" dirty="0" smtClean="0"/>
              <a:t>Valhelm.</a:t>
            </a:r>
          </a:p>
          <a:p>
            <a:pPr lvl="2"/>
            <a:r>
              <a:rPr lang="nl-NL" dirty="0" smtClean="0"/>
              <a:t>Harde buitenkant. (Verdeeld de kracht</a:t>
            </a:r>
            <a:r>
              <a:rPr lang="nl-NL" dirty="0" smtClean="0"/>
              <a:t>).</a:t>
            </a:r>
            <a:endParaRPr lang="nl-NL" dirty="0" smtClean="0"/>
          </a:p>
          <a:p>
            <a:pPr lvl="2"/>
            <a:r>
              <a:rPr lang="nl-NL" dirty="0" smtClean="0"/>
              <a:t>Zachte binnenkant. (Vergroot de stoptijd</a:t>
            </a:r>
            <a:r>
              <a:rPr lang="nl-NL" dirty="0" smtClean="0"/>
              <a:t>).  </a:t>
            </a:r>
            <a:r>
              <a:rPr lang="nl-NL" dirty="0" smtClean="0"/>
              <a:t>.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D567-86B5-44C2-97F5-AF982A141065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27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339348" y="1012179"/>
            <a:ext cx="6465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Hoe werken veiligheidsvoorzieningen?</a:t>
            </a:r>
            <a:endParaRPr lang="nl-NL" sz="3200" i="1" dirty="0"/>
          </a:p>
        </p:txBody>
      </p:sp>
      <p:pic>
        <p:nvPicPr>
          <p:cNvPr id="10" name="Picture 2" descr="Afbeeldingsresultaat voor valhelm werk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9885" y="4254406"/>
            <a:ext cx="1950720" cy="1655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Afbeeldingsresultaat voor airbag werk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220640"/>
            <a:ext cx="2398365" cy="1725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2822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 smtClean="0"/>
              <a:t>4.5 Versnelling.</a:t>
            </a:r>
            <a:endParaRPr lang="nl-NL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Overslaan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D567-86B5-44C2-97F5-AF982A141065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28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8430475" y="2852936"/>
            <a:ext cx="512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714718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z="4000" dirty="0" smtClean="0"/>
              <a:t>4.1 Snelheid.</a:t>
            </a:r>
            <a:endParaRPr lang="nl-NL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Formule van snelheid:</a:t>
            </a:r>
            <a:endParaRPr lang="nl-NL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2366-F0D7-4C7C-B564-921D85D22B8E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3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2123728" y="1020294"/>
            <a:ext cx="489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Hoe bereken je de snelheid?</a:t>
            </a:r>
            <a:endParaRPr lang="nl-NL" sz="3200" i="1" dirty="0"/>
          </a:p>
        </p:txBody>
      </p:sp>
      <p:sp>
        <p:nvSpPr>
          <p:cNvPr id="9" name="Tekstvak 8"/>
          <p:cNvSpPr txBox="1"/>
          <p:nvPr/>
        </p:nvSpPr>
        <p:spPr>
          <a:xfrm>
            <a:off x="695908" y="2636912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Snelheid</a:t>
            </a:r>
            <a:endParaRPr lang="nl-NL" sz="3200" dirty="0"/>
          </a:p>
        </p:txBody>
      </p:sp>
      <p:sp>
        <p:nvSpPr>
          <p:cNvPr id="12" name="Tekstvak 11"/>
          <p:cNvSpPr txBox="1"/>
          <p:nvPr/>
        </p:nvSpPr>
        <p:spPr>
          <a:xfrm>
            <a:off x="2298033" y="2636911"/>
            <a:ext cx="2181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=  ------------</a:t>
            </a:r>
            <a:endParaRPr lang="nl-NL" sz="3200" dirty="0"/>
          </a:p>
        </p:txBody>
      </p:sp>
      <p:sp>
        <p:nvSpPr>
          <p:cNvPr id="13" name="Tekstvak 12"/>
          <p:cNvSpPr txBox="1"/>
          <p:nvPr/>
        </p:nvSpPr>
        <p:spPr>
          <a:xfrm>
            <a:off x="1524000" y="4028453"/>
            <a:ext cx="14965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v (m/s)</a:t>
            </a:r>
            <a:endParaRPr lang="nl-NL" sz="3200" dirty="0"/>
          </a:p>
        </p:txBody>
      </p:sp>
      <p:sp>
        <p:nvSpPr>
          <p:cNvPr id="14" name="Tekstvak 13"/>
          <p:cNvSpPr txBox="1"/>
          <p:nvPr/>
        </p:nvSpPr>
        <p:spPr>
          <a:xfrm>
            <a:off x="2823388" y="3100295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Tijd</a:t>
            </a:r>
            <a:endParaRPr lang="nl-NL" sz="3200" dirty="0"/>
          </a:p>
        </p:txBody>
      </p:sp>
      <p:sp>
        <p:nvSpPr>
          <p:cNvPr id="15" name="Tekstvak 14"/>
          <p:cNvSpPr txBox="1"/>
          <p:nvPr/>
        </p:nvSpPr>
        <p:spPr>
          <a:xfrm>
            <a:off x="2823388" y="2314362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Afstand</a:t>
            </a:r>
            <a:endParaRPr lang="nl-NL" sz="3200" dirty="0"/>
          </a:p>
        </p:txBody>
      </p:sp>
      <p:sp>
        <p:nvSpPr>
          <p:cNvPr id="16" name="Tekstvak 15"/>
          <p:cNvSpPr txBox="1"/>
          <p:nvPr/>
        </p:nvSpPr>
        <p:spPr>
          <a:xfrm>
            <a:off x="2843063" y="4042449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=  --------</a:t>
            </a:r>
            <a:endParaRPr lang="nl-NL" sz="3200" dirty="0"/>
          </a:p>
        </p:txBody>
      </p:sp>
      <p:sp>
        <p:nvSpPr>
          <p:cNvPr id="17" name="Tekstvak 16"/>
          <p:cNvSpPr txBox="1"/>
          <p:nvPr/>
        </p:nvSpPr>
        <p:spPr>
          <a:xfrm>
            <a:off x="3329930" y="3719900"/>
            <a:ext cx="1459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s (m)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278572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z="4000" dirty="0" smtClean="0"/>
              <a:t>4.1 Snelheid.</a:t>
            </a:r>
            <a:endParaRPr lang="nl-NL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Snelheid: s=v*t</a:t>
            </a:r>
          </a:p>
          <a:p>
            <a:pPr marL="457200" lvl="1" indent="0">
              <a:buNone/>
            </a:pPr>
            <a:r>
              <a:rPr lang="nl-N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 = afstand in m of km</a:t>
            </a:r>
          </a:p>
          <a:p>
            <a:pPr marL="457200" lvl="1" indent="0">
              <a:buNone/>
            </a:pPr>
            <a:r>
              <a:rPr lang="nl-N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 = snelheid in m/s of km/h</a:t>
            </a:r>
          </a:p>
          <a:p>
            <a:pPr marL="457200" lvl="1" indent="0">
              <a:buNone/>
            </a:pPr>
            <a:r>
              <a:rPr lang="nl-N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 = tijd in s of h</a:t>
            </a:r>
          </a:p>
          <a:p>
            <a:pPr marL="457200" lvl="1" indent="0">
              <a:buNone/>
            </a:pPr>
            <a:r>
              <a:rPr lang="nl-NL" dirty="0" smtClean="0"/>
              <a:t>	</a:t>
            </a:r>
          </a:p>
          <a:p>
            <a:r>
              <a:rPr lang="nl-NL" dirty="0" smtClean="0"/>
              <a:t>10 m/s = 36 </a:t>
            </a:r>
            <a:r>
              <a:rPr lang="nl-NL" dirty="0" smtClean="0"/>
              <a:t>km/h</a:t>
            </a:r>
            <a:endParaRPr lang="nl-NL" dirty="0" smtClean="0">
              <a:solidFill>
                <a:srgbClr val="0070C0"/>
              </a:solidFill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2366-F0D7-4C7C-B564-921D85D22B8E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4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3383868" y="1063050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Formuleblad.</a:t>
            </a:r>
            <a:endParaRPr lang="nl-NL" sz="3200" i="1" dirty="0"/>
          </a:p>
        </p:txBody>
      </p:sp>
    </p:spTree>
    <p:extLst>
      <p:ext uri="{BB962C8B-B14F-4D97-AF65-F5344CB8AC3E}">
        <p14:creationId xmlns:p14="http://schemas.microsoft.com/office/powerpoint/2010/main" val="425582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z="4000" dirty="0" smtClean="0"/>
              <a:t>4.1 Snelheid.</a:t>
            </a:r>
            <a:endParaRPr lang="nl-NL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10 m/s = 36 km/h</a:t>
            </a:r>
            <a:endParaRPr lang="nl-NL" dirty="0"/>
          </a:p>
          <a:p>
            <a:pPr marL="0" indent="0">
              <a:buNone/>
            </a:pPr>
            <a:r>
              <a:rPr lang="nl-NL" dirty="0" smtClean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2366-F0D7-4C7C-B564-921D85D22B8E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5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3383868" y="1063050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Formuleblad.</a:t>
            </a:r>
            <a:endParaRPr lang="nl-NL" sz="3200" i="1" dirty="0"/>
          </a:p>
        </p:txBody>
      </p:sp>
      <p:sp>
        <p:nvSpPr>
          <p:cNvPr id="7" name="Pijl-rechts 6"/>
          <p:cNvSpPr/>
          <p:nvPr/>
        </p:nvSpPr>
        <p:spPr bwMode="auto">
          <a:xfrm>
            <a:off x="1828056" y="1739306"/>
            <a:ext cx="2592288" cy="1584176"/>
          </a:xfrm>
          <a:prstGeom prst="rightArrow">
            <a:avLst/>
          </a:prstGeom>
          <a:noFill/>
          <a:ln w="12700" cap="sq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" name="Pijl-rechts 8"/>
          <p:cNvSpPr/>
          <p:nvPr/>
        </p:nvSpPr>
        <p:spPr bwMode="auto">
          <a:xfrm>
            <a:off x="3851920" y="3140968"/>
            <a:ext cx="978408" cy="484632"/>
          </a:xfrm>
          <a:prstGeom prst="rightArrow">
            <a:avLst/>
          </a:prstGeom>
          <a:noFill/>
          <a:ln w="12700" cap="sq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0" name="Pijl-rechts 9"/>
          <p:cNvSpPr/>
          <p:nvPr/>
        </p:nvSpPr>
        <p:spPr bwMode="auto">
          <a:xfrm>
            <a:off x="2284860" y="2310460"/>
            <a:ext cx="1842504" cy="1152128"/>
          </a:xfrm>
          <a:prstGeom prst="rightArrow">
            <a:avLst/>
          </a:prstGeom>
          <a:noFill/>
          <a:ln w="12700" cap="sq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2404120" y="2614864"/>
            <a:ext cx="1142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: 3,6</a:t>
            </a:r>
            <a:endParaRPr lang="nl-NL" sz="3200" dirty="0"/>
          </a:p>
        </p:txBody>
      </p:sp>
      <p:sp>
        <p:nvSpPr>
          <p:cNvPr id="12" name="Tekstvak 11"/>
          <p:cNvSpPr txBox="1"/>
          <p:nvPr/>
        </p:nvSpPr>
        <p:spPr>
          <a:xfrm>
            <a:off x="904292" y="2614864"/>
            <a:ext cx="10898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km/h</a:t>
            </a:r>
            <a:endParaRPr lang="nl-NL" sz="3200" dirty="0"/>
          </a:p>
        </p:txBody>
      </p:sp>
      <p:sp>
        <p:nvSpPr>
          <p:cNvPr id="13" name="Tekstvak 12"/>
          <p:cNvSpPr txBox="1"/>
          <p:nvPr/>
        </p:nvSpPr>
        <p:spPr>
          <a:xfrm>
            <a:off x="4597964" y="2611416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m/s</a:t>
            </a:r>
            <a:endParaRPr lang="nl-NL" sz="3200" dirty="0"/>
          </a:p>
        </p:txBody>
      </p:sp>
      <p:sp>
        <p:nvSpPr>
          <p:cNvPr id="14" name="Pijl-rechts 13"/>
          <p:cNvSpPr/>
          <p:nvPr/>
        </p:nvSpPr>
        <p:spPr bwMode="auto">
          <a:xfrm>
            <a:off x="2291758" y="3712122"/>
            <a:ext cx="1842504" cy="1152128"/>
          </a:xfrm>
          <a:prstGeom prst="rightArrow">
            <a:avLst/>
          </a:prstGeom>
          <a:noFill/>
          <a:ln w="12700" cap="sq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2404120" y="4018078"/>
            <a:ext cx="1142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* 3,6</a:t>
            </a:r>
            <a:endParaRPr lang="nl-NL" sz="3200" dirty="0"/>
          </a:p>
        </p:txBody>
      </p:sp>
      <p:sp>
        <p:nvSpPr>
          <p:cNvPr id="16" name="Tekstvak 15"/>
          <p:cNvSpPr txBox="1"/>
          <p:nvPr/>
        </p:nvSpPr>
        <p:spPr>
          <a:xfrm>
            <a:off x="904292" y="4018078"/>
            <a:ext cx="9237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m</a:t>
            </a:r>
            <a:r>
              <a:rPr lang="nl-NL" sz="3200" dirty="0" smtClean="0"/>
              <a:t>/s</a:t>
            </a:r>
            <a:endParaRPr lang="nl-NL" sz="3200" dirty="0"/>
          </a:p>
        </p:txBody>
      </p:sp>
      <p:sp>
        <p:nvSpPr>
          <p:cNvPr id="17" name="Tekstvak 16"/>
          <p:cNvSpPr txBox="1"/>
          <p:nvPr/>
        </p:nvSpPr>
        <p:spPr>
          <a:xfrm>
            <a:off x="4597964" y="4014630"/>
            <a:ext cx="116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k</a:t>
            </a:r>
            <a:r>
              <a:rPr lang="nl-NL" sz="3200" dirty="0" smtClean="0"/>
              <a:t>m/h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436856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>
                <a:hlinkClick r:id="rId2"/>
              </a:rPr>
              <a:t>https</a:t>
            </a:r>
            <a:r>
              <a:rPr lang="nl-NL" dirty="0">
                <a:hlinkClick r:id="rId2"/>
              </a:rPr>
              <a:t>://</a:t>
            </a:r>
            <a:r>
              <a:rPr lang="nl-NL" dirty="0" smtClean="0">
                <a:hlinkClick r:id="rId2"/>
              </a:rPr>
              <a:t>maken.wikiwijs.nl/88475/Hoofdstuk_4_Beweging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68E3-2AE8-41B6-8320-9AE9F355FED1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6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3725906" y="1015425"/>
            <a:ext cx="16921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Wikiwijs</a:t>
            </a:r>
            <a:r>
              <a:rPr lang="nl-NL" sz="32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nl-NL" sz="3200" dirty="0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 smtClean="0"/>
              <a:t>4.1 Snelheid</a:t>
            </a:r>
            <a:r>
              <a:rPr lang="nl-NL" dirty="0" smtClean="0"/>
              <a:t>.</a:t>
            </a:r>
            <a:endParaRPr lang="nl-NL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330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 smtClean="0"/>
              <a:t>4.2 Beweging en grafieken.</a:t>
            </a:r>
            <a:endParaRPr lang="nl-NL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Een voorwerp dat een </a:t>
            </a:r>
            <a:r>
              <a:rPr lang="nl-NL" dirty="0">
                <a:solidFill>
                  <a:srgbClr val="FF0000"/>
                </a:solidFill>
              </a:rPr>
              <a:t>constante</a:t>
            </a:r>
            <a:r>
              <a:rPr lang="nl-NL" dirty="0"/>
              <a:t> snelheid heeft, maakt een </a:t>
            </a:r>
            <a:r>
              <a:rPr lang="nl-NL" dirty="0">
                <a:solidFill>
                  <a:srgbClr val="FF0000"/>
                </a:solidFill>
              </a:rPr>
              <a:t>eenparige</a:t>
            </a:r>
            <a:r>
              <a:rPr lang="nl-NL" dirty="0"/>
              <a:t> </a:t>
            </a:r>
            <a:r>
              <a:rPr lang="nl-NL" dirty="0">
                <a:solidFill>
                  <a:srgbClr val="FF0000"/>
                </a:solidFill>
              </a:rPr>
              <a:t>beweging</a:t>
            </a:r>
            <a:r>
              <a:rPr lang="nl-NL" dirty="0" smtClean="0">
                <a:solidFill>
                  <a:srgbClr val="FF0000"/>
                </a:solidFill>
              </a:rPr>
              <a:t>.</a:t>
            </a:r>
            <a:endParaRPr lang="nl-NL" dirty="0">
              <a:solidFill>
                <a:srgbClr val="FF0000"/>
              </a:solidFill>
            </a:endParaRPr>
          </a:p>
          <a:p>
            <a:r>
              <a:rPr lang="nl-NL" dirty="0" smtClean="0"/>
              <a:t>Een</a:t>
            </a:r>
            <a:r>
              <a:rPr lang="nl-NL" dirty="0" smtClean="0">
                <a:solidFill>
                  <a:srgbClr val="FF0000"/>
                </a:solidFill>
              </a:rPr>
              <a:t> </a:t>
            </a:r>
            <a:r>
              <a:rPr lang="nl-NL" dirty="0" err="1" smtClean="0">
                <a:solidFill>
                  <a:srgbClr val="FF0000"/>
                </a:solidFill>
              </a:rPr>
              <a:t>plaatsgrafiek</a:t>
            </a:r>
            <a:r>
              <a:rPr lang="nl-NL" dirty="0" smtClean="0">
                <a:solidFill>
                  <a:srgbClr val="FF0000"/>
                </a:solidFill>
              </a:rPr>
              <a:t> </a:t>
            </a:r>
            <a:r>
              <a:rPr lang="nl-NL" dirty="0" smtClean="0"/>
              <a:t>laat zien welke afstand er wordt afgelegd.        </a:t>
            </a:r>
          </a:p>
          <a:p>
            <a:endParaRPr lang="nl-NL" dirty="0" smtClean="0"/>
          </a:p>
          <a:p>
            <a:endParaRPr lang="nl-NL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85C5-C8D7-404F-8AB0-5D02EED499E8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7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871700" y="1014613"/>
            <a:ext cx="54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>
                <a:solidFill>
                  <a:schemeClr val="accent6">
                    <a:lumMod val="75000"/>
                  </a:schemeClr>
                </a:solidFill>
              </a:rPr>
              <a:t>Hoe </a:t>
            </a:r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teken </a:t>
            </a:r>
            <a:r>
              <a:rPr lang="nl-NL" sz="3200" i="1" dirty="0">
                <a:solidFill>
                  <a:schemeClr val="accent6">
                    <a:lumMod val="75000"/>
                  </a:schemeClr>
                </a:solidFill>
              </a:rPr>
              <a:t>je </a:t>
            </a:r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een </a:t>
            </a:r>
            <a:r>
              <a:rPr lang="nl-NL" sz="3200" i="1" dirty="0" err="1" smtClean="0">
                <a:solidFill>
                  <a:schemeClr val="accent6">
                    <a:lumMod val="75000"/>
                  </a:schemeClr>
                </a:solidFill>
              </a:rPr>
              <a:t>plaatsgrafiek</a:t>
            </a:r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  <a:endParaRPr lang="nl-NL" sz="3200" i="1" dirty="0"/>
          </a:p>
        </p:txBody>
      </p:sp>
      <p:pic>
        <p:nvPicPr>
          <p:cNvPr id="7" name="Afbeelding 6" descr="Repetition: Forts genomgång av extrabladet om vektorer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450" y="3212976"/>
            <a:ext cx="4781550" cy="2771775"/>
          </a:xfrm>
          <a:prstGeom prst="rect">
            <a:avLst/>
          </a:prstGeom>
        </p:spPr>
      </p:pic>
      <p:sp>
        <p:nvSpPr>
          <p:cNvPr id="8" name="Ovaal 7"/>
          <p:cNvSpPr/>
          <p:nvPr/>
        </p:nvSpPr>
        <p:spPr bwMode="auto">
          <a:xfrm>
            <a:off x="6084168" y="3359432"/>
            <a:ext cx="216024" cy="262422"/>
          </a:xfrm>
          <a:prstGeom prst="ellipse">
            <a:avLst/>
          </a:prstGeom>
          <a:solidFill>
            <a:schemeClr val="bg1"/>
          </a:solidFill>
          <a:ln w="12700" cap="sq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6084168" y="3252522"/>
            <a:ext cx="718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x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90367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4322" y="3212976"/>
            <a:ext cx="4779678" cy="277392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 smtClean="0"/>
              <a:t>4.2 Beweging en grafieken.</a:t>
            </a:r>
            <a:endParaRPr lang="nl-NL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een </a:t>
            </a:r>
            <a:r>
              <a:rPr lang="nl-NL" dirty="0" err="1" smtClean="0">
                <a:solidFill>
                  <a:srgbClr val="FF0000"/>
                </a:solidFill>
              </a:rPr>
              <a:t>x,t</a:t>
            </a:r>
            <a:r>
              <a:rPr lang="nl-NL" dirty="0" smtClean="0"/>
              <a:t> diagram:</a:t>
            </a:r>
            <a:r>
              <a:rPr lang="nl-NL" dirty="0"/>
              <a:t> (plaats, tijd diagram).</a:t>
            </a:r>
            <a:endParaRPr lang="nl-NL" dirty="0" smtClean="0"/>
          </a:p>
          <a:p>
            <a:r>
              <a:rPr lang="nl-NL" dirty="0" smtClean="0"/>
              <a:t>Plaats is de </a:t>
            </a:r>
            <a:r>
              <a:rPr lang="nl-NL" dirty="0" smtClean="0">
                <a:solidFill>
                  <a:srgbClr val="FF0000"/>
                </a:solidFill>
              </a:rPr>
              <a:t>afstand</a:t>
            </a:r>
            <a:r>
              <a:rPr lang="nl-NL" dirty="0" smtClean="0"/>
              <a:t> tot het </a:t>
            </a:r>
            <a:r>
              <a:rPr lang="nl-NL" dirty="0" smtClean="0">
                <a:solidFill>
                  <a:srgbClr val="FF0000"/>
                </a:solidFill>
              </a:rPr>
              <a:t>0-punt</a:t>
            </a:r>
            <a:r>
              <a:rPr lang="nl-NL" dirty="0" smtClean="0"/>
              <a:t>.(</a:t>
            </a:r>
            <a:r>
              <a:rPr lang="nl-NL" dirty="0"/>
              <a:t>meetpunt</a:t>
            </a:r>
            <a:r>
              <a:rPr lang="nl-NL" dirty="0" smtClean="0"/>
              <a:t>)</a:t>
            </a:r>
          </a:p>
          <a:p>
            <a:r>
              <a:rPr lang="nl-NL" dirty="0" smtClean="0"/>
              <a:t>Dat is </a:t>
            </a:r>
            <a:r>
              <a:rPr lang="nl-NL" dirty="0" smtClean="0">
                <a:solidFill>
                  <a:srgbClr val="FF0000"/>
                </a:solidFill>
              </a:rPr>
              <a:t>niet</a:t>
            </a:r>
            <a:r>
              <a:rPr lang="nl-NL" dirty="0" smtClean="0">
                <a:solidFill>
                  <a:srgbClr val="0070C0"/>
                </a:solidFill>
              </a:rPr>
              <a:t> </a:t>
            </a:r>
            <a:r>
              <a:rPr lang="nl-NL" dirty="0" smtClean="0"/>
              <a:t>de afgelegde weg</a:t>
            </a:r>
            <a:r>
              <a:rPr lang="nl-NL" dirty="0" smtClean="0"/>
              <a:t>.</a:t>
            </a:r>
            <a:endParaRPr lang="nl-NL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FB198-9157-4C29-B230-C632D8C1EA85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8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1871700" y="1014613"/>
            <a:ext cx="54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>
                <a:solidFill>
                  <a:schemeClr val="accent6">
                    <a:lumMod val="75000"/>
                  </a:schemeClr>
                </a:solidFill>
              </a:rPr>
              <a:t>Hoe </a:t>
            </a:r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teken </a:t>
            </a:r>
            <a:r>
              <a:rPr lang="nl-NL" sz="3200" i="1" dirty="0">
                <a:solidFill>
                  <a:schemeClr val="accent6">
                    <a:lumMod val="75000"/>
                  </a:schemeClr>
                </a:solidFill>
              </a:rPr>
              <a:t>je </a:t>
            </a:r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een </a:t>
            </a:r>
            <a:r>
              <a:rPr lang="nl-NL" sz="3200" i="1" dirty="0" err="1" smtClean="0">
                <a:solidFill>
                  <a:schemeClr val="accent6">
                    <a:lumMod val="75000"/>
                  </a:schemeClr>
                </a:solidFill>
              </a:rPr>
              <a:t>plaatsgrafiek</a:t>
            </a:r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  <a:endParaRPr lang="nl-NL" sz="3200" i="1" dirty="0"/>
          </a:p>
        </p:txBody>
      </p:sp>
      <p:sp>
        <p:nvSpPr>
          <p:cNvPr id="11" name="Ovaal 10"/>
          <p:cNvSpPr/>
          <p:nvPr/>
        </p:nvSpPr>
        <p:spPr bwMode="auto">
          <a:xfrm>
            <a:off x="6084168" y="3359432"/>
            <a:ext cx="216024" cy="262422"/>
          </a:xfrm>
          <a:prstGeom prst="ellipse">
            <a:avLst/>
          </a:prstGeom>
          <a:solidFill>
            <a:schemeClr val="bg1"/>
          </a:solidFill>
          <a:ln w="12700" cap="sq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6084168" y="3252522"/>
            <a:ext cx="718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x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275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4322" y="3212976"/>
            <a:ext cx="4779678" cy="277392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 smtClean="0"/>
              <a:t>4.2 Beweging en grafieken.</a:t>
            </a:r>
            <a:endParaRPr lang="nl-NL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Tussen 0 en 20 sec. is de verplaatsing van het voorwerp </a:t>
            </a:r>
            <a:r>
              <a:rPr lang="nl-NL" dirty="0"/>
              <a:t>2</a:t>
            </a:r>
            <a:r>
              <a:rPr lang="nl-NL" dirty="0" smtClean="0"/>
              <a:t>00 m, van het meetpunt af.</a:t>
            </a:r>
          </a:p>
          <a:p>
            <a:r>
              <a:rPr lang="nl-NL" dirty="0" smtClean="0"/>
              <a:t>Tussen 20 en 60 sec. staat het stil.</a:t>
            </a:r>
          </a:p>
          <a:p>
            <a:r>
              <a:rPr lang="nl-NL" dirty="0" smtClean="0"/>
              <a:t>Tussen 60 en 120 sec.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gaat het voorwerp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100m terug.</a:t>
            </a:r>
          </a:p>
          <a:p>
            <a:r>
              <a:rPr lang="nl-NL" dirty="0" smtClean="0"/>
              <a:t>De afgelegde weg is: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200 + 100 = 300 m</a:t>
            </a:r>
            <a:r>
              <a:rPr lang="nl-NL" dirty="0" smtClean="0">
                <a:solidFill>
                  <a:srgbClr val="0070C0"/>
                </a:solidFill>
              </a:rPr>
              <a:t>.  </a:t>
            </a:r>
            <a:r>
              <a:rPr lang="nl-NL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FB198-9157-4C29-B230-C632D8C1EA85}" type="datetime1">
              <a:rPr lang="nl-NL" smtClean="0">
                <a:solidFill>
                  <a:srgbClr val="000000">
                    <a:tint val="75000"/>
                  </a:srgbClr>
                </a:solidFill>
              </a:rPr>
              <a:t>4-1-2018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0000">
                    <a:tint val="75000"/>
                  </a:srgbClr>
                </a:solidFill>
              </a:rPr>
              <a:t>Pulsar HV2 hoofdstuk 4 Beweging ZGM</a:t>
            </a:r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0EF8-4CAD-4106-A8E7-8908D326B9AD}" type="slidenum">
              <a:rPr lang="nl-NL" smtClean="0">
                <a:solidFill>
                  <a:srgbClr val="000000">
                    <a:tint val="75000"/>
                  </a:srgbClr>
                </a:solidFill>
              </a:rPr>
              <a:pPr/>
              <a:t>9</a:t>
            </a:fld>
            <a:endParaRPr lang="nl-N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1871700" y="1014613"/>
            <a:ext cx="54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>
                <a:solidFill>
                  <a:schemeClr val="accent6">
                    <a:lumMod val="75000"/>
                  </a:schemeClr>
                </a:solidFill>
              </a:rPr>
              <a:t>Hoe </a:t>
            </a:r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teken </a:t>
            </a:r>
            <a:r>
              <a:rPr lang="nl-NL" sz="3200" i="1" dirty="0">
                <a:solidFill>
                  <a:schemeClr val="accent6">
                    <a:lumMod val="75000"/>
                  </a:schemeClr>
                </a:solidFill>
              </a:rPr>
              <a:t>je </a:t>
            </a:r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een </a:t>
            </a:r>
            <a:r>
              <a:rPr lang="nl-NL" sz="3200" i="1" dirty="0" err="1" smtClean="0">
                <a:solidFill>
                  <a:schemeClr val="accent6">
                    <a:lumMod val="75000"/>
                  </a:schemeClr>
                </a:solidFill>
              </a:rPr>
              <a:t>plaatsgrafiek</a:t>
            </a:r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  <a:endParaRPr lang="nl-NL" sz="3200" i="1" dirty="0"/>
          </a:p>
        </p:txBody>
      </p:sp>
      <p:sp>
        <p:nvSpPr>
          <p:cNvPr id="12" name="Ovaal 11"/>
          <p:cNvSpPr/>
          <p:nvPr/>
        </p:nvSpPr>
        <p:spPr bwMode="auto">
          <a:xfrm>
            <a:off x="6084168" y="3359432"/>
            <a:ext cx="216024" cy="262422"/>
          </a:xfrm>
          <a:prstGeom prst="ellipse">
            <a:avLst/>
          </a:prstGeom>
          <a:solidFill>
            <a:schemeClr val="bg1"/>
          </a:solidFill>
          <a:ln w="12700" cap="sq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6084168" y="3252522"/>
            <a:ext cx="718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x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08354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jabloon pp noordik">
  <a:themeElements>
    <a:clrScheme name="1_Office-thema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Office-the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sq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sq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Office-thema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jabloon pp noordik">
  <a:themeElements>
    <a:clrScheme name="1_Office-thema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Office-the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sq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sq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Office-thema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4010</TotalTime>
  <Words>1254</Words>
  <Application>Microsoft Office PowerPoint</Application>
  <PresentationFormat>Diavoorstelling (4:3)</PresentationFormat>
  <Paragraphs>276</Paragraphs>
  <Slides>28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28</vt:i4>
      </vt:variant>
    </vt:vector>
  </HeadingPairs>
  <TitlesOfParts>
    <vt:vector size="34" baseType="lpstr">
      <vt:lpstr>Arial</vt:lpstr>
      <vt:lpstr>Calibri</vt:lpstr>
      <vt:lpstr>Verdana</vt:lpstr>
      <vt:lpstr>Wingdings</vt:lpstr>
      <vt:lpstr>sjabloon pp noordik</vt:lpstr>
      <vt:lpstr>1_sjabloon pp noordik</vt:lpstr>
      <vt:lpstr>4 Beweging</vt:lpstr>
      <vt:lpstr>4.1 Snelheid.</vt:lpstr>
      <vt:lpstr>4.1 Snelheid.</vt:lpstr>
      <vt:lpstr>4.1 Snelheid.</vt:lpstr>
      <vt:lpstr>4.1 Snelheid.</vt:lpstr>
      <vt:lpstr>4.1 Snelheid.</vt:lpstr>
      <vt:lpstr>4.2 Beweging en grafieken.</vt:lpstr>
      <vt:lpstr>4.2 Beweging en grafieken.</vt:lpstr>
      <vt:lpstr>4.2 Beweging en grafieken.</vt:lpstr>
      <vt:lpstr>4.2 Beweging en grafieken.</vt:lpstr>
      <vt:lpstr>4.2 Beweging en grafieken.</vt:lpstr>
      <vt:lpstr>4.2 Beweging en grafieken.</vt:lpstr>
      <vt:lpstr>4.3 Weerstand en snelheid.</vt:lpstr>
      <vt:lpstr>4.3 Weerstand en snelheid.</vt:lpstr>
      <vt:lpstr>4.3 Weerstand en snelheid.</vt:lpstr>
      <vt:lpstr>4.3 Weerstand en snelheid.</vt:lpstr>
      <vt:lpstr>4.3 Weerstand en snelheid.</vt:lpstr>
      <vt:lpstr>4.3 Weerstand en snelheid.</vt:lpstr>
      <vt:lpstr>4.4 Veilig bewegen.</vt:lpstr>
      <vt:lpstr>4.4 Veilig bewegen.</vt:lpstr>
      <vt:lpstr>4.4 Veilig bewegen.</vt:lpstr>
      <vt:lpstr>4.4 Veilig bewegen.</vt:lpstr>
      <vt:lpstr>4.4 Veilig bewegen.</vt:lpstr>
      <vt:lpstr>4.4 Veilig bewegen.</vt:lpstr>
      <vt:lpstr>4.4 Veilig bewegen.</vt:lpstr>
      <vt:lpstr>4.4 Veilig bewegen.</vt:lpstr>
      <vt:lpstr>4.4 Veilig bewegen.</vt:lpstr>
      <vt:lpstr>4.5 Versnelling.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Mengen, scheiden en reageren</dc:title>
  <dc:creator>g.j.zigterman</dc:creator>
  <cp:lastModifiedBy>g.zigterman@noordik.nl</cp:lastModifiedBy>
  <cp:revision>630</cp:revision>
  <dcterms:created xsi:type="dcterms:W3CDTF">2010-09-07T15:31:56Z</dcterms:created>
  <dcterms:modified xsi:type="dcterms:W3CDTF">2018-01-04T15:41:38Z</dcterms:modified>
</cp:coreProperties>
</file>