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2" r:id="rId2"/>
  </p:sldMasterIdLst>
  <p:notesMasterIdLst>
    <p:notesMasterId r:id="rId31"/>
  </p:notesMasterIdLst>
  <p:sldIdLst>
    <p:sldId id="256" r:id="rId3"/>
    <p:sldId id="717" r:id="rId4"/>
    <p:sldId id="721" r:id="rId5"/>
    <p:sldId id="722" r:id="rId6"/>
    <p:sldId id="724" r:id="rId7"/>
    <p:sldId id="704" r:id="rId8"/>
    <p:sldId id="533" r:id="rId9"/>
    <p:sldId id="728" r:id="rId10"/>
    <p:sldId id="730" r:id="rId11"/>
    <p:sldId id="733" r:id="rId12"/>
    <p:sldId id="736" r:id="rId13"/>
    <p:sldId id="752" r:id="rId14"/>
    <p:sldId id="741" r:id="rId15"/>
    <p:sldId id="742" r:id="rId16"/>
    <p:sldId id="746" r:id="rId17"/>
    <p:sldId id="700" r:id="rId18"/>
    <p:sldId id="747" r:id="rId19"/>
    <p:sldId id="749" r:id="rId20"/>
    <p:sldId id="754" r:id="rId21"/>
    <p:sldId id="755" r:id="rId22"/>
    <p:sldId id="756" r:id="rId23"/>
    <p:sldId id="767" r:id="rId24"/>
    <p:sldId id="768" r:id="rId25"/>
    <p:sldId id="764" r:id="rId26"/>
    <p:sldId id="758" r:id="rId27"/>
    <p:sldId id="708" r:id="rId28"/>
    <p:sldId id="757" r:id="rId29"/>
    <p:sldId id="709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594F106-462B-4437-B919-E14E1EB01D84}">
          <p14:sldIdLst>
            <p14:sldId id="256"/>
            <p14:sldId id="717"/>
            <p14:sldId id="721"/>
            <p14:sldId id="722"/>
            <p14:sldId id="724"/>
            <p14:sldId id="704"/>
            <p14:sldId id="533"/>
            <p14:sldId id="728"/>
            <p14:sldId id="730"/>
            <p14:sldId id="733"/>
            <p14:sldId id="736"/>
            <p14:sldId id="752"/>
            <p14:sldId id="741"/>
            <p14:sldId id="742"/>
            <p14:sldId id="746"/>
            <p14:sldId id="700"/>
            <p14:sldId id="747"/>
            <p14:sldId id="749"/>
            <p14:sldId id="754"/>
            <p14:sldId id="755"/>
            <p14:sldId id="756"/>
            <p14:sldId id="767"/>
            <p14:sldId id="768"/>
            <p14:sldId id="764"/>
            <p14:sldId id="758"/>
            <p14:sldId id="708"/>
            <p14:sldId id="757"/>
            <p14:sldId id="7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82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6" autoAdjust="0"/>
    <p:restoredTop sz="94607" autoAdjust="0"/>
  </p:normalViewPr>
  <p:slideViewPr>
    <p:cSldViewPr>
      <p:cViewPr varScale="1">
        <p:scale>
          <a:sx n="82" d="100"/>
          <a:sy n="82" d="100"/>
        </p:scale>
        <p:origin x="19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40DC4-F33A-4BFD-B30C-D93127905EDB}" type="datetimeFigureOut">
              <a:rPr lang="nl-NL" smtClean="0"/>
              <a:pPr/>
              <a:t>4-1-2018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4237-36C8-422D-8A50-38743B2E772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98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914C27-410E-4435-90CD-FBBF930968B4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D4FF6-9B76-435A-BF69-7F549FACF8B0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9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87609-EC87-48B8-A97A-8EF4A522028D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4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SmartArt-afbeelding wilt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2ED53-3ECD-4C56-9ED5-3FA2F494FC80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39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E13EF-AB40-4E03-95DB-4256ACCC43AD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8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illustratie wilt toevoegen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B7290-56FF-41D9-82DE-204E5F4DC1A8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53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039D-5697-49D9-8040-EE5574ED13BC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65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A1A8-3EEA-402C-8C94-0148758A0C5D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A0C6-3053-4199-8EB6-F4DC6266EAC8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6976"/>
      </p:ext>
    </p:extLst>
  </p:cSld>
  <p:clrMapOvr>
    <a:masterClrMapping/>
  </p:clrMapOvr>
  <p:transition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6185-0BFE-4839-B202-743A0CCDD18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AF21-BAB5-43E2-A581-4D25504C9A9D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12476"/>
      </p:ext>
    </p:extLst>
  </p:cSld>
  <p:clrMapOvr>
    <a:masterClrMapping/>
  </p:clrMapOvr>
  <p:transition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BD62-4086-4CD4-9A34-F2341B334B98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BD19-79ED-4B16-AB5E-B810E8D04376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9231"/>
      </p:ext>
    </p:extLst>
  </p:cSld>
  <p:clrMapOvr>
    <a:masterClrMapping/>
  </p:clrMapOvr>
  <p:transition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BC61-C362-4482-8474-238ECF90F95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5F84-4997-49BE-9B08-C467C9E3958F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62222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EC030-AD74-430B-829D-942C3E1AE8F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75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05E4-AB48-46BD-99AD-226C6A0B101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BA8A-E504-45C7-9D10-8766337B3CD3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59623"/>
      </p:ext>
    </p:extLst>
  </p:cSld>
  <p:clrMapOvr>
    <a:masterClrMapping/>
  </p:clrMapOvr>
  <p:transition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1519-4D53-4CDB-949A-AB683FC2B8D3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3A9E5-0CE3-4C11-A3CE-5917CF9C28BE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84016"/>
      </p:ext>
    </p:extLst>
  </p:cSld>
  <p:clrMapOvr>
    <a:masterClrMapping/>
  </p:clrMapOvr>
  <p:transition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8F8A-F272-4D86-8CE8-CE8D06C831C9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A285-9E1A-4CD2-B259-7A5A22064138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24935"/>
      </p:ext>
    </p:extLst>
  </p:cSld>
  <p:clrMapOvr>
    <a:masterClrMapping/>
  </p:clrMapOvr>
  <p:transition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65F0-8B18-4854-9660-2431D0F7F810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D18B-7D88-47BE-9B91-38A04D8FBB5F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94107"/>
      </p:ext>
    </p:extLst>
  </p:cSld>
  <p:clrMapOvr>
    <a:masterClrMapping/>
  </p:clrMapOvr>
  <p:transition>
    <p:cover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E9E3-B052-4689-8AEE-E7E4DEAB49D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6D4E-7DD9-465D-A05A-DA8D2A227128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31016"/>
      </p:ext>
    </p:extLst>
  </p:cSld>
  <p:clrMapOvr>
    <a:masterClrMapping/>
  </p:clrMapOvr>
  <p:transition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6D35-48C5-419B-B7A6-6B9131D45A6F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DAE0D-8DA3-42EA-B93B-C9716F55F24E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4698"/>
      </p:ext>
    </p:extLst>
  </p:cSld>
  <p:clrMapOvr>
    <a:masterClrMapping/>
  </p:clrMapOvr>
  <p:transition>
    <p:cover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2A48-5645-479E-AE74-B9887919A673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D113-D1EB-407D-83D4-4A81FDEAD43D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87350"/>
      </p:ext>
    </p:extLst>
  </p:cSld>
  <p:clrMapOvr>
    <a:masterClrMapping/>
  </p:clrMapOvr>
  <p:transition>
    <p:cover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SmartArt-afbeelding wilt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02C26-2AB5-4AA5-9BB9-0BB8231BFC04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9E4A5-E24F-4412-A935-7A6BB402BECD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04067"/>
      </p:ext>
    </p:extLst>
  </p:cSld>
  <p:clrMapOvr>
    <a:masterClrMapping/>
  </p:clrMapOvr>
  <p:transition>
    <p:cover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8B44-AD59-4BB0-8A74-0D1033D62B34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3AA4-524D-4026-B4A4-E0C1D1B557E4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70033"/>
      </p:ext>
    </p:extLst>
  </p:cSld>
  <p:clrMapOvr>
    <a:masterClrMapping/>
  </p:clrMapOvr>
  <p:transition>
    <p:cover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illustratie wilt toevoegen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A5AC-D650-4552-8CB9-25F8D9F3F9DF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45D3-5B79-4FB1-A933-8D0C9D4044D5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44137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B2AE1-191C-49CD-87DF-F48933208A63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89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2BC1-D352-49C7-BCD3-C99BC326C2EB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C997-E982-4C53-9DCB-1969E0803204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88964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634D0-827D-4D62-B812-8698AC72223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6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97571-6B37-4BC7-B6A0-5D62C4265271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2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C13D6-E7CC-4569-950F-287AA0576A8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3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A3060-73D9-446F-89FF-B699EE72C3D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7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59A76-A7CC-48F4-81E6-391AFC582016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1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E7DAB6-F1BB-4C53-B44D-5D5E4333AD21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0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895832B-E3BD-473B-B9A5-B70990AA6360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2055" name="Afbeelding 3" descr="algemene achtergrond xibo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980113"/>
            <a:ext cx="91440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21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FDEA56-23FA-4992-97A5-B59EE2145D43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3AA0BC-EC20-496C-B3B4-855CCF8845EF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2055" name="Afbeelding 3" descr="algemene achtergrond xibo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980113"/>
            <a:ext cx="91440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5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</p:sldLayoutIdLst>
  <p:transition>
    <p:cover dir="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88475/Hoofdstuk_4_Beweg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Datei:&lt;strong&gt;Max Verstappen&lt;/strong&gt; 2015 Malaysia FP2.jpg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44624"/>
            <a:ext cx="5852160" cy="29260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9756" y="2433637"/>
            <a:ext cx="8352928" cy="1470025"/>
          </a:xfrm>
        </p:spPr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 Beweging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HV2 Pulsar</a:t>
            </a:r>
          </a:p>
          <a:p>
            <a:r>
              <a:rPr lang="nl-NL" dirty="0" smtClean="0"/>
              <a:t>hoofdstuk 4</a:t>
            </a:r>
          </a:p>
          <a:p>
            <a:r>
              <a:rPr lang="nl-NL" dirty="0" smtClean="0"/>
              <a:t>Deel §4.1 en §4.z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5E0-D0B6-4D58-9693-3D389D75A51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322" y="3212976"/>
            <a:ext cx="4779678" cy="27739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4.2 Beweging en grafieken.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snelheid kun je vinden door de tijd en de afstand te bepalen tussen twee meetpunten.</a:t>
            </a:r>
          </a:p>
          <a:p>
            <a:pPr lvl="1"/>
            <a:r>
              <a:rPr lang="nl-NL" dirty="0" smtClean="0"/>
              <a:t>Als de lijn naar beneden gaat, is de snelheid in tegengestelde richting.</a:t>
            </a:r>
          </a:p>
          <a:p>
            <a:pPr lvl="1"/>
            <a:r>
              <a:rPr lang="nl-NL" dirty="0" smtClean="0"/>
              <a:t>Als de lijn horizontaal is,</a:t>
            </a:r>
          </a:p>
          <a:p>
            <a:pPr marL="457200" lvl="1" indent="0">
              <a:buNone/>
            </a:pPr>
            <a:r>
              <a:rPr lang="nl-NL" dirty="0"/>
              <a:t> </a:t>
            </a:r>
            <a:r>
              <a:rPr lang="nl-NL" dirty="0" smtClean="0"/>
              <a:t>  is de snelheid 0 m/s</a:t>
            </a:r>
            <a:r>
              <a:rPr lang="nl-NL" dirty="0" smtClean="0"/>
              <a:t>. 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B198-9157-4C29-B230-C632D8C1EA8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5596" y="1017590"/>
            <a:ext cx="745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herken je snelheid in een </a:t>
            </a:r>
            <a:r>
              <a:rPr lang="nl-NL" sz="3200" i="1" dirty="0" err="1" smtClean="0">
                <a:solidFill>
                  <a:schemeClr val="accent6">
                    <a:lumMod val="75000"/>
                  </a:schemeClr>
                </a:solidFill>
              </a:rPr>
              <a:t>plaatsgrafiek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nl-NL" sz="3200" i="1" dirty="0"/>
          </a:p>
        </p:txBody>
      </p:sp>
      <p:sp>
        <p:nvSpPr>
          <p:cNvPr id="10" name="Ovaal 9"/>
          <p:cNvSpPr/>
          <p:nvPr/>
        </p:nvSpPr>
        <p:spPr bwMode="auto">
          <a:xfrm>
            <a:off x="6084168" y="3359432"/>
            <a:ext cx="216024" cy="262422"/>
          </a:xfrm>
          <a:prstGeom prst="ellipse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084168" y="3252522"/>
            <a:ext cx="7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46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4.2 Beweging en grafieken.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een plaats-tijd </a:t>
            </a:r>
            <a:r>
              <a:rPr lang="nl-NL" dirty="0" smtClean="0">
                <a:solidFill>
                  <a:srgbClr val="FF0000"/>
                </a:solidFill>
              </a:rPr>
              <a:t>(x-t) </a:t>
            </a:r>
            <a:r>
              <a:rPr lang="nl-NL" dirty="0" smtClean="0"/>
              <a:t>grafiek teken je de plek t.o.v. het meetpunt.</a:t>
            </a:r>
          </a:p>
          <a:p>
            <a:r>
              <a:rPr lang="nl-NL" dirty="0" smtClean="0"/>
              <a:t>Bij een afstand-tijd </a:t>
            </a:r>
            <a:r>
              <a:rPr lang="nl-NL" dirty="0" smtClean="0">
                <a:solidFill>
                  <a:srgbClr val="FF0000"/>
                </a:solidFill>
              </a:rPr>
              <a:t>(</a:t>
            </a:r>
            <a:r>
              <a:rPr lang="nl-NL" dirty="0" err="1" smtClean="0">
                <a:solidFill>
                  <a:srgbClr val="FF0000"/>
                </a:solidFill>
              </a:rPr>
              <a:t>s,t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grafiek teken je de totale afstand die je hebt afgelegd</a:t>
            </a:r>
            <a:r>
              <a:rPr lang="nl-NL" dirty="0" smtClean="0"/>
              <a:t>.</a:t>
            </a:r>
            <a:endParaRPr lang="nl-NL" dirty="0" smtClean="0">
              <a:solidFill>
                <a:srgbClr val="0070C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B198-9157-4C29-B230-C632D8C1EA8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11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195736" y="1015425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Verschil (x-t) en (</a:t>
            </a:r>
            <a:r>
              <a:rPr lang="nl-NL" sz="3200" i="1" dirty="0" err="1" smtClean="0">
                <a:solidFill>
                  <a:schemeClr val="accent6">
                    <a:lumMod val="75000"/>
                  </a:schemeClr>
                </a:solidFill>
              </a:rPr>
              <a:t>s,t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) grafiek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225787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3023828" y="101542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Luchtkussenbaan</a:t>
            </a:r>
            <a:endParaRPr lang="nl-NL" sz="3200" i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4.2 Beweging en grafieken.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C030-AD74-430B-829D-942C3E1AE8F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 descr="Afbeeldingsresultaat voor luchtkussenba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60" y="1600200"/>
            <a:ext cx="57614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hebt een kracht nodig om te kunnen bewegen.</a:t>
            </a:r>
          </a:p>
          <a:p>
            <a:r>
              <a:rPr lang="nl-NL" dirty="0" smtClean="0"/>
              <a:t>Je hebt last van de </a:t>
            </a:r>
            <a:r>
              <a:rPr lang="nl-NL" dirty="0" smtClean="0">
                <a:solidFill>
                  <a:srgbClr val="FF0000"/>
                </a:solidFill>
              </a:rPr>
              <a:t>luchtweerstand.</a:t>
            </a:r>
          </a:p>
          <a:p>
            <a:pPr lvl="1"/>
            <a:r>
              <a:rPr lang="nl-NL" dirty="0" smtClean="0"/>
              <a:t>De lucht moet je opzij drukken.</a:t>
            </a:r>
          </a:p>
          <a:p>
            <a:pPr lvl="1"/>
            <a:r>
              <a:rPr lang="nl-NL" dirty="0" smtClean="0"/>
              <a:t>Bij tegenwind moet je veel lucht verplaatsen.</a:t>
            </a:r>
          </a:p>
          <a:p>
            <a:r>
              <a:rPr lang="nl-NL" dirty="0" smtClean="0"/>
              <a:t>Je hebt last van de </a:t>
            </a:r>
            <a:r>
              <a:rPr lang="nl-NL" dirty="0" smtClean="0">
                <a:solidFill>
                  <a:srgbClr val="FF0000"/>
                </a:solidFill>
              </a:rPr>
              <a:t>rolweerstand.</a:t>
            </a:r>
          </a:p>
          <a:p>
            <a:pPr lvl="1"/>
            <a:r>
              <a:rPr lang="nl-NL" dirty="0" smtClean="0"/>
              <a:t>Lege banden remmen. Ze maken veel contact met de vloer.						       .</a:t>
            </a:r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4440" y="1015425"/>
            <a:ext cx="699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Waarom moet je trappen om te fietsen?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74725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je remt </a:t>
            </a:r>
            <a:r>
              <a:rPr lang="nl-NL" dirty="0" smtClean="0">
                <a:solidFill>
                  <a:srgbClr val="FF0000"/>
                </a:solidFill>
              </a:rPr>
              <a:t>(handrem) </a:t>
            </a:r>
            <a:r>
              <a:rPr lang="nl-NL" dirty="0" smtClean="0"/>
              <a:t>maak je gebruik van de </a:t>
            </a:r>
            <a:r>
              <a:rPr lang="nl-NL" dirty="0" smtClean="0">
                <a:solidFill>
                  <a:srgbClr val="FF0000"/>
                </a:solidFill>
              </a:rPr>
              <a:t>schuifweerstand</a:t>
            </a:r>
            <a:r>
              <a:rPr lang="nl-NL" dirty="0" smtClean="0"/>
              <a:t>.</a:t>
            </a:r>
            <a:endParaRPr lang="nl-NL" dirty="0" smtClean="0">
              <a:solidFill>
                <a:srgbClr val="0070C0"/>
              </a:solidFill>
            </a:endParaRPr>
          </a:p>
          <a:p>
            <a:pPr lvl="1"/>
            <a:r>
              <a:rPr lang="nl-NL" dirty="0" smtClean="0"/>
              <a:t>Je verhoogt de </a:t>
            </a:r>
            <a:r>
              <a:rPr lang="nl-NL" dirty="0" smtClean="0">
                <a:solidFill>
                  <a:srgbClr val="FF0000"/>
                </a:solidFill>
              </a:rPr>
              <a:t>tegenwerkende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/>
              <a:t>kracht.		       .</a:t>
            </a:r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14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4440" y="1015425"/>
            <a:ext cx="699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Waarom moet je trappen om te fietsen?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7768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</a:t>
            </a:r>
            <a:r>
              <a:rPr lang="nl-NL" sz="4000" dirty="0"/>
              <a:t>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Krachten</a:t>
            </a:r>
            <a:r>
              <a:rPr lang="nl-NL" dirty="0" smtClean="0"/>
              <a:t> zorgen voor een </a:t>
            </a:r>
            <a:r>
              <a:rPr lang="nl-NL" dirty="0" smtClean="0">
                <a:solidFill>
                  <a:srgbClr val="FF0000"/>
                </a:solidFill>
              </a:rPr>
              <a:t>verandering</a:t>
            </a:r>
            <a:r>
              <a:rPr lang="nl-NL" dirty="0" smtClean="0"/>
              <a:t> van </a:t>
            </a:r>
            <a:r>
              <a:rPr lang="nl-NL" dirty="0" smtClean="0">
                <a:solidFill>
                  <a:srgbClr val="FF0000"/>
                </a:solidFill>
              </a:rPr>
              <a:t>snelheid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Vanuit stilstand kun je gaan bewegen.</a:t>
            </a:r>
          </a:p>
          <a:p>
            <a:r>
              <a:rPr lang="nl-NL" dirty="0" smtClean="0"/>
              <a:t>Krachten geven een </a:t>
            </a:r>
            <a:r>
              <a:rPr lang="nl-NL" dirty="0" smtClean="0">
                <a:solidFill>
                  <a:srgbClr val="FF0000"/>
                </a:solidFill>
              </a:rPr>
              <a:t>richting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In een figuur geef je dat aan met een </a:t>
            </a:r>
            <a:r>
              <a:rPr lang="nl-NL" dirty="0" smtClean="0">
                <a:solidFill>
                  <a:srgbClr val="FF0000"/>
                </a:solidFill>
              </a:rPr>
              <a:t>vector</a:t>
            </a:r>
            <a:r>
              <a:rPr lang="nl-NL" dirty="0" smtClean="0"/>
              <a:t>, een </a:t>
            </a:r>
            <a:r>
              <a:rPr lang="nl-NL" dirty="0" smtClean="0">
                <a:solidFill>
                  <a:srgbClr val="FF0000"/>
                </a:solidFill>
              </a:rPr>
              <a:t>pijl.</a:t>
            </a:r>
          </a:p>
          <a:p>
            <a:pPr lvl="1"/>
            <a:r>
              <a:rPr lang="nl-NL" dirty="0" smtClean="0"/>
              <a:t>De lengte van de pijl is een maat voor de grootte van de kracht</a:t>
            </a:r>
            <a:r>
              <a:rPr lang="nl-NL" dirty="0" smtClean="0"/>
              <a:t>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F5E8-C326-4870-8904-98C0E4C298C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15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63688" y="1015425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Wat is het effect van een kracht?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29871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</a:t>
            </a:r>
            <a:r>
              <a:rPr lang="nl-NL" sz="4000" dirty="0"/>
              <a:t>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Vectoren kun je “</a:t>
            </a:r>
            <a:r>
              <a:rPr lang="nl-NL" dirty="0" smtClean="0">
                <a:solidFill>
                  <a:srgbClr val="FF0000"/>
                </a:solidFill>
              </a:rPr>
              <a:t>optellen</a:t>
            </a:r>
            <a:r>
              <a:rPr lang="nl-NL" dirty="0" smtClean="0"/>
              <a:t>”.</a:t>
            </a:r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F5E8-C326-4870-8904-98C0E4C298C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16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63688" y="1015425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Wat is het effect van een kracht?</a:t>
            </a:r>
            <a:endParaRPr lang="nl-NL" sz="3200" i="1" dirty="0"/>
          </a:p>
        </p:txBody>
      </p:sp>
      <p:grpSp>
        <p:nvGrpSpPr>
          <p:cNvPr id="26" name="Groep 25"/>
          <p:cNvGrpSpPr/>
          <p:nvPr/>
        </p:nvGrpSpPr>
        <p:grpSpPr>
          <a:xfrm>
            <a:off x="1145433" y="2159566"/>
            <a:ext cx="6739915" cy="1027275"/>
            <a:chOff x="1145433" y="2159566"/>
            <a:chExt cx="6739915" cy="1027275"/>
          </a:xfrm>
        </p:grpSpPr>
        <p:pic>
          <p:nvPicPr>
            <p:cNvPr id="7" name="Afbeelding 6" descr="File:Nederlands verkeerssymbool - fiets.sv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25907" y="2159566"/>
              <a:ext cx="1310512" cy="1027275"/>
            </a:xfrm>
            <a:prstGeom prst="rect">
              <a:avLst/>
            </a:prstGeom>
          </p:spPr>
        </p:pic>
        <p:grpSp>
          <p:nvGrpSpPr>
            <p:cNvPr id="8" name="Groep 7"/>
            <p:cNvGrpSpPr/>
            <p:nvPr/>
          </p:nvGrpSpPr>
          <p:grpSpPr>
            <a:xfrm>
              <a:off x="1145433" y="2483251"/>
              <a:ext cx="2160240" cy="510497"/>
              <a:chOff x="1115616" y="3222557"/>
              <a:chExt cx="2160240" cy="510497"/>
            </a:xfrm>
            <a:noFill/>
          </p:grpSpPr>
          <p:cxnSp>
            <p:nvCxnSpPr>
              <p:cNvPr id="12" name="Rechte verbindingslijn met pijl 11"/>
              <p:cNvCxnSpPr/>
              <p:nvPr/>
            </p:nvCxnSpPr>
            <p:spPr bwMode="auto">
              <a:xfrm flipH="1">
                <a:off x="1115616" y="3222557"/>
                <a:ext cx="2160240" cy="0"/>
              </a:xfrm>
              <a:prstGeom prst="straightConnector1">
                <a:avLst/>
              </a:prstGeom>
              <a:grpFill/>
              <a:ln>
                <a:headEnd type="none" w="med" len="med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Tekstvak 13"/>
              <p:cNvSpPr txBox="1"/>
              <p:nvPr/>
            </p:nvSpPr>
            <p:spPr>
              <a:xfrm>
                <a:off x="1307976" y="3363722"/>
                <a:ext cx="196788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>
                    <a:solidFill>
                      <a:srgbClr val="C00000"/>
                    </a:solidFill>
                  </a:rPr>
                  <a:t>weerstandskracht</a:t>
                </a:r>
                <a:endParaRPr lang="nl-NL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5221052" y="2481296"/>
              <a:ext cx="2664296" cy="512452"/>
              <a:chOff x="5364088" y="3222557"/>
              <a:chExt cx="2664296" cy="512452"/>
            </a:xfrm>
          </p:grpSpPr>
          <p:cxnSp>
            <p:nvCxnSpPr>
              <p:cNvPr id="10" name="Rechte verbindingslijn met pijl 9"/>
              <p:cNvCxnSpPr/>
              <p:nvPr/>
            </p:nvCxnSpPr>
            <p:spPr bwMode="auto">
              <a:xfrm>
                <a:off x="5364088" y="3222557"/>
                <a:ext cx="266429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kstvak 14"/>
              <p:cNvSpPr txBox="1"/>
              <p:nvPr/>
            </p:nvSpPr>
            <p:spPr>
              <a:xfrm>
                <a:off x="6081548" y="3365677"/>
                <a:ext cx="1229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spierkracht</a:t>
                </a:r>
                <a:endParaRPr lang="nl-NL" dirty="0"/>
              </a:p>
            </p:txBody>
          </p:sp>
        </p:grpSp>
      </p:grpSp>
      <p:grpSp>
        <p:nvGrpSpPr>
          <p:cNvPr id="22" name="Groep 21"/>
          <p:cNvGrpSpPr/>
          <p:nvPr/>
        </p:nvGrpSpPr>
        <p:grpSpPr>
          <a:xfrm>
            <a:off x="3382651" y="4163863"/>
            <a:ext cx="2664296" cy="1115311"/>
            <a:chOff x="3382651" y="4163863"/>
            <a:chExt cx="2664296" cy="1115311"/>
          </a:xfrm>
        </p:grpSpPr>
        <p:grpSp>
          <p:nvGrpSpPr>
            <p:cNvPr id="16" name="Groep 15"/>
            <p:cNvGrpSpPr/>
            <p:nvPr/>
          </p:nvGrpSpPr>
          <p:grpSpPr>
            <a:xfrm>
              <a:off x="3382651" y="4163863"/>
              <a:ext cx="2173052" cy="515792"/>
              <a:chOff x="1115616" y="3222557"/>
              <a:chExt cx="2173052" cy="515792"/>
            </a:xfrm>
          </p:grpSpPr>
          <p:cxnSp>
            <p:nvCxnSpPr>
              <p:cNvPr id="17" name="Rechte verbindingslijn met pijl 16"/>
              <p:cNvCxnSpPr/>
              <p:nvPr/>
            </p:nvCxnSpPr>
            <p:spPr bwMode="auto">
              <a:xfrm flipH="1">
                <a:off x="1115616" y="3222557"/>
                <a:ext cx="2160240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Tekstvak 17"/>
              <p:cNvSpPr txBox="1"/>
              <p:nvPr/>
            </p:nvSpPr>
            <p:spPr>
              <a:xfrm>
                <a:off x="1320788" y="3369017"/>
                <a:ext cx="1967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>
                    <a:solidFill>
                      <a:srgbClr val="C00000"/>
                    </a:solidFill>
                  </a:rPr>
                  <a:t>weerstandskracht</a:t>
                </a:r>
                <a:endParaRPr lang="nl-NL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9" name="Groep 18"/>
            <p:cNvGrpSpPr/>
            <p:nvPr/>
          </p:nvGrpSpPr>
          <p:grpSpPr>
            <a:xfrm>
              <a:off x="3382651" y="4808013"/>
              <a:ext cx="2664296" cy="471161"/>
              <a:chOff x="5364088" y="3222557"/>
              <a:chExt cx="2664296" cy="471161"/>
            </a:xfrm>
          </p:grpSpPr>
          <p:cxnSp>
            <p:nvCxnSpPr>
              <p:cNvPr id="20" name="Rechte verbindingslijn met pijl 19"/>
              <p:cNvCxnSpPr/>
              <p:nvPr/>
            </p:nvCxnSpPr>
            <p:spPr bwMode="auto">
              <a:xfrm>
                <a:off x="5364088" y="3222557"/>
                <a:ext cx="266429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kstvak 20"/>
              <p:cNvSpPr txBox="1"/>
              <p:nvPr/>
            </p:nvSpPr>
            <p:spPr>
              <a:xfrm>
                <a:off x="5938512" y="3324386"/>
                <a:ext cx="1229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spierkracht</a:t>
                </a:r>
                <a:endParaRPr lang="nl-NL" dirty="0"/>
              </a:p>
            </p:txBody>
          </p:sp>
        </p:grpSp>
      </p:grpSp>
      <p:cxnSp>
        <p:nvCxnSpPr>
          <p:cNvPr id="23" name="Rechte verbindingslijn met pijl 22"/>
          <p:cNvCxnSpPr/>
          <p:nvPr/>
        </p:nvCxnSpPr>
        <p:spPr bwMode="auto">
          <a:xfrm>
            <a:off x="5514527" y="5517232"/>
            <a:ext cx="50527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5146424" y="565042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Netto kracht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5" name="Ovaal 24"/>
          <p:cNvSpPr/>
          <p:nvPr/>
        </p:nvSpPr>
        <p:spPr bwMode="auto">
          <a:xfrm>
            <a:off x="4890099" y="5279173"/>
            <a:ext cx="1840501" cy="1147671"/>
          </a:xfrm>
          <a:prstGeom prst="ellipse">
            <a:avLst/>
          </a:prstGeom>
          <a:noFill/>
          <a:ln w="57150" cap="sq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Rechte verbindingslijn 27"/>
          <p:cNvCxnSpPr/>
          <p:nvPr/>
        </p:nvCxnSpPr>
        <p:spPr bwMode="auto">
          <a:xfrm>
            <a:off x="3382651" y="3863181"/>
            <a:ext cx="0" cy="1787241"/>
          </a:xfrm>
          <a:prstGeom prst="line">
            <a:avLst/>
          </a:prstGeom>
          <a:noFill/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Rechte verbindingslijn 28"/>
          <p:cNvCxnSpPr/>
          <p:nvPr/>
        </p:nvCxnSpPr>
        <p:spPr bwMode="auto">
          <a:xfrm>
            <a:off x="5514527" y="3914392"/>
            <a:ext cx="0" cy="1787241"/>
          </a:xfrm>
          <a:prstGeom prst="line">
            <a:avLst/>
          </a:prstGeom>
          <a:noFill/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Rechte verbindingslijn 29"/>
          <p:cNvCxnSpPr/>
          <p:nvPr/>
        </p:nvCxnSpPr>
        <p:spPr bwMode="auto">
          <a:xfrm>
            <a:off x="6019800" y="3914392"/>
            <a:ext cx="0" cy="1787241"/>
          </a:xfrm>
          <a:prstGeom prst="line">
            <a:avLst/>
          </a:prstGeom>
          <a:noFill/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51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</a:t>
            </a:r>
            <a:r>
              <a:rPr lang="nl-NL" sz="4000" dirty="0"/>
              <a:t>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</a:t>
            </a:r>
            <a:r>
              <a:rPr lang="nl-NL" dirty="0">
                <a:solidFill>
                  <a:srgbClr val="FF0000"/>
                </a:solidFill>
              </a:rPr>
              <a:t>netto</a:t>
            </a:r>
            <a:r>
              <a:rPr lang="nl-NL" dirty="0"/>
              <a:t> kracht zorgt voor een </a:t>
            </a:r>
            <a:r>
              <a:rPr lang="nl-NL" dirty="0">
                <a:solidFill>
                  <a:srgbClr val="FF0000"/>
                </a:solidFill>
              </a:rPr>
              <a:t>versnelling</a:t>
            </a:r>
            <a:r>
              <a:rPr lang="nl-NL" dirty="0"/>
              <a:t>.</a:t>
            </a:r>
          </a:p>
          <a:p>
            <a:r>
              <a:rPr lang="nl-NL" dirty="0"/>
              <a:t>Als de netto kracht </a:t>
            </a:r>
            <a:r>
              <a:rPr lang="nl-NL" dirty="0">
                <a:solidFill>
                  <a:srgbClr val="FF0000"/>
                </a:solidFill>
              </a:rPr>
              <a:t>0 N</a:t>
            </a:r>
            <a:r>
              <a:rPr lang="nl-NL" dirty="0"/>
              <a:t> is, veranderd de snelheid </a:t>
            </a:r>
            <a:r>
              <a:rPr lang="nl-NL" dirty="0">
                <a:solidFill>
                  <a:srgbClr val="FF0000"/>
                </a:solidFill>
              </a:rPr>
              <a:t>niet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smtClean="0"/>
              <a:t>Als de netto kracht </a:t>
            </a:r>
            <a:r>
              <a:rPr lang="nl-NL" dirty="0" smtClean="0">
                <a:solidFill>
                  <a:srgbClr val="FF0000"/>
                </a:solidFill>
              </a:rPr>
              <a:t>negatief </a:t>
            </a:r>
            <a:r>
              <a:rPr lang="nl-NL" dirty="0" smtClean="0"/>
              <a:t>is, is er sprake van een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vertraging</a:t>
            </a:r>
            <a:r>
              <a:rPr lang="nl-NL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F5E8-C326-4870-8904-98C0E4C298C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17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63688" y="1015425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Wat is het effect van een kracht?</a:t>
            </a:r>
            <a:endParaRPr lang="nl-NL" sz="3200" i="1" dirty="0"/>
          </a:p>
        </p:txBody>
      </p:sp>
      <p:grpSp>
        <p:nvGrpSpPr>
          <p:cNvPr id="19" name="Groep 18"/>
          <p:cNvGrpSpPr/>
          <p:nvPr/>
        </p:nvGrpSpPr>
        <p:grpSpPr>
          <a:xfrm>
            <a:off x="851295" y="4846239"/>
            <a:ext cx="1840501" cy="1147671"/>
            <a:chOff x="4890099" y="5279173"/>
            <a:chExt cx="1840501" cy="1147671"/>
          </a:xfrm>
        </p:grpSpPr>
        <p:cxnSp>
          <p:nvCxnSpPr>
            <p:cNvPr id="20" name="Rechte verbindingslijn met pijl 19"/>
            <p:cNvCxnSpPr/>
            <p:nvPr/>
          </p:nvCxnSpPr>
          <p:spPr bwMode="auto">
            <a:xfrm flipH="1">
              <a:off x="5490278" y="5592630"/>
              <a:ext cx="624428" cy="1248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kstvak 20"/>
            <p:cNvSpPr txBox="1"/>
            <p:nvPr/>
          </p:nvSpPr>
          <p:spPr>
            <a:xfrm>
              <a:off x="5146424" y="565042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rgbClr val="0070C0"/>
                  </a:solidFill>
                </a:rPr>
                <a:t>Netto kracht</a:t>
              </a:r>
              <a:endParaRPr lang="nl-NL" dirty="0">
                <a:solidFill>
                  <a:srgbClr val="0070C0"/>
                </a:solidFill>
              </a:endParaRPr>
            </a:p>
          </p:txBody>
        </p:sp>
        <p:sp>
          <p:nvSpPr>
            <p:cNvPr id="22" name="Ovaal 21"/>
            <p:cNvSpPr/>
            <p:nvPr/>
          </p:nvSpPr>
          <p:spPr bwMode="auto">
            <a:xfrm>
              <a:off x="4890099" y="5279173"/>
              <a:ext cx="1840501" cy="1147671"/>
            </a:xfrm>
            <a:prstGeom prst="ellipse">
              <a:avLst/>
            </a:prstGeom>
            <a:noFill/>
            <a:ln w="57150" cap="sq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3" name="Groep 22"/>
          <p:cNvGrpSpPr/>
          <p:nvPr/>
        </p:nvGrpSpPr>
        <p:grpSpPr>
          <a:xfrm>
            <a:off x="3785664" y="4863481"/>
            <a:ext cx="1840501" cy="1147671"/>
            <a:chOff x="4890099" y="5279173"/>
            <a:chExt cx="1840501" cy="1147671"/>
          </a:xfrm>
        </p:grpSpPr>
        <p:sp>
          <p:nvSpPr>
            <p:cNvPr id="26" name="Tekstvak 25"/>
            <p:cNvSpPr txBox="1"/>
            <p:nvPr/>
          </p:nvSpPr>
          <p:spPr>
            <a:xfrm>
              <a:off x="5146424" y="565042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Netto kracht</a:t>
              </a:r>
              <a:endParaRPr lang="nl-NL" dirty="0"/>
            </a:p>
          </p:txBody>
        </p:sp>
        <p:sp>
          <p:nvSpPr>
            <p:cNvPr id="28" name="Ovaal 27"/>
            <p:cNvSpPr/>
            <p:nvPr/>
          </p:nvSpPr>
          <p:spPr bwMode="auto">
            <a:xfrm>
              <a:off x="4890099" y="5279173"/>
              <a:ext cx="1840501" cy="1147671"/>
            </a:xfrm>
            <a:prstGeom prst="ellipse">
              <a:avLst/>
            </a:prstGeom>
            <a:noFill/>
            <a:ln w="57150" cap="sq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720033" y="4828318"/>
            <a:ext cx="1840501" cy="1147671"/>
            <a:chOff x="6720033" y="4828318"/>
            <a:chExt cx="1840501" cy="1147671"/>
          </a:xfrm>
        </p:grpSpPr>
        <p:cxnSp>
          <p:nvCxnSpPr>
            <p:cNvPr id="25" name="Rechte verbindingslijn met pijl 24"/>
            <p:cNvCxnSpPr/>
            <p:nvPr/>
          </p:nvCxnSpPr>
          <p:spPr bwMode="auto">
            <a:xfrm>
              <a:off x="7380312" y="5096784"/>
              <a:ext cx="737585" cy="766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6976358" y="519956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Netto kracht</a:t>
              </a:r>
              <a:endParaRPr lang="nl-NL" dirty="0"/>
            </a:p>
          </p:txBody>
        </p:sp>
        <p:sp>
          <p:nvSpPr>
            <p:cNvPr id="29" name="Ovaal 28"/>
            <p:cNvSpPr/>
            <p:nvPr/>
          </p:nvSpPr>
          <p:spPr bwMode="auto">
            <a:xfrm>
              <a:off x="6720033" y="4828318"/>
              <a:ext cx="1840501" cy="1147671"/>
            </a:xfrm>
            <a:prstGeom prst="ellipse">
              <a:avLst/>
            </a:prstGeom>
            <a:noFill/>
            <a:ln w="57150" cap="sq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2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4.3 </a:t>
            </a:r>
            <a:r>
              <a:rPr lang="nl-NL" sz="4000" dirty="0"/>
              <a:t>Weerstand en snelheid.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kracht</a:t>
            </a:r>
            <a:r>
              <a:rPr lang="nl-NL" dirty="0" smtClean="0"/>
              <a:t> meet je met een </a:t>
            </a:r>
            <a:r>
              <a:rPr lang="nl-NL" dirty="0" smtClean="0">
                <a:solidFill>
                  <a:srgbClr val="FF0000"/>
                </a:solidFill>
              </a:rPr>
              <a:t>veer</a:t>
            </a:r>
            <a:r>
              <a:rPr lang="nl-NL" dirty="0" smtClean="0"/>
              <a:t>; </a:t>
            </a:r>
          </a:p>
          <a:p>
            <a:pPr lvl="1"/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veerkracht</a:t>
            </a:r>
            <a:r>
              <a:rPr lang="nl-NL" dirty="0" smtClean="0"/>
              <a:t>.</a:t>
            </a:r>
          </a:p>
          <a:p>
            <a:r>
              <a:rPr lang="nl-NL" dirty="0" smtClean="0"/>
              <a:t>Een krachtmeter bevat daarom een veer.</a:t>
            </a:r>
          </a:p>
          <a:p>
            <a:r>
              <a:rPr lang="nl-NL" dirty="0" smtClean="0"/>
              <a:t>Om een </a:t>
            </a:r>
            <a:r>
              <a:rPr lang="nl-NL" dirty="0" smtClean="0">
                <a:solidFill>
                  <a:srgbClr val="FF0000"/>
                </a:solidFill>
              </a:rPr>
              <a:t>massa van 1 kg </a:t>
            </a:r>
            <a:r>
              <a:rPr lang="nl-NL" dirty="0" smtClean="0"/>
              <a:t>op te tillen heb je een </a:t>
            </a:r>
            <a:r>
              <a:rPr lang="nl-NL" dirty="0" smtClean="0">
                <a:solidFill>
                  <a:srgbClr val="FF0000"/>
                </a:solidFill>
              </a:rPr>
              <a:t>kracht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/>
              <a:t>nodig van </a:t>
            </a:r>
            <a:r>
              <a:rPr lang="nl-NL" dirty="0" smtClean="0">
                <a:solidFill>
                  <a:srgbClr val="FF0000"/>
                </a:solidFill>
              </a:rPr>
              <a:t>10 Newton (N).</a:t>
            </a:r>
            <a:r>
              <a:rPr lang="nl-NL" dirty="0" smtClean="0"/>
              <a:t>		      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F5E8-C326-4870-8904-98C0E4C298CA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443944" y="1015425"/>
            <a:ext cx="4256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meet je een kracht?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32526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remafstand</a:t>
            </a:r>
            <a:r>
              <a:rPr lang="nl-NL" dirty="0" smtClean="0"/>
              <a:t> is afhankelijk van: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Oppervlak</a:t>
            </a:r>
            <a:r>
              <a:rPr lang="nl-NL" dirty="0" smtClean="0"/>
              <a:t> van de </a:t>
            </a:r>
            <a:r>
              <a:rPr lang="nl-NL" dirty="0" smtClean="0"/>
              <a:t>weg;</a:t>
            </a:r>
            <a:endParaRPr lang="nl-NL" dirty="0" smtClean="0"/>
          </a:p>
          <a:p>
            <a:pPr lvl="2"/>
            <a:r>
              <a:rPr lang="nl-NL" dirty="0" smtClean="0"/>
              <a:t>Ruw </a:t>
            </a:r>
            <a:r>
              <a:rPr lang="nl-NL" dirty="0" smtClean="0">
                <a:sym typeface="Wingdings" panose="05000000000000000000" pitchFamily="2" charset="2"/>
              </a:rPr>
              <a:t> kortere </a:t>
            </a:r>
            <a:r>
              <a:rPr lang="nl-NL" dirty="0" smtClean="0">
                <a:sym typeface="Wingdings" panose="05000000000000000000" pitchFamily="2" charset="2"/>
              </a:rPr>
              <a:t>remweg.</a:t>
            </a:r>
            <a:endParaRPr lang="nl-NL" dirty="0" smtClean="0"/>
          </a:p>
          <a:p>
            <a:pPr lvl="2"/>
            <a:r>
              <a:rPr lang="nl-NL" dirty="0" smtClean="0"/>
              <a:t>Glad </a:t>
            </a:r>
            <a:r>
              <a:rPr lang="nl-NL" dirty="0" smtClean="0">
                <a:sym typeface="Wingdings" panose="05000000000000000000" pitchFamily="2" charset="2"/>
              </a:rPr>
              <a:t> langere </a:t>
            </a:r>
            <a:r>
              <a:rPr lang="nl-NL" dirty="0" smtClean="0">
                <a:sym typeface="Wingdings" panose="05000000000000000000" pitchFamily="2" charset="2"/>
              </a:rPr>
              <a:t>remweg.</a:t>
            </a:r>
            <a:endParaRPr lang="nl-NL" dirty="0" smtClean="0"/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Massa</a:t>
            </a:r>
            <a:r>
              <a:rPr lang="nl-NL" dirty="0" smtClean="0"/>
              <a:t> van het </a:t>
            </a:r>
            <a:r>
              <a:rPr lang="nl-NL" dirty="0" smtClean="0"/>
              <a:t>vervoermiddel;</a:t>
            </a:r>
            <a:endParaRPr lang="nl-NL" dirty="0" smtClean="0"/>
          </a:p>
          <a:p>
            <a:pPr lvl="2"/>
            <a:r>
              <a:rPr lang="nl-NL" dirty="0" smtClean="0"/>
              <a:t>Grote massa </a:t>
            </a:r>
            <a:r>
              <a:rPr lang="nl-NL" dirty="0" smtClean="0">
                <a:sym typeface="Wingdings" panose="05000000000000000000" pitchFamily="2" charset="2"/>
              </a:rPr>
              <a:t> langere </a:t>
            </a:r>
            <a:r>
              <a:rPr lang="nl-NL" dirty="0" smtClean="0">
                <a:sym typeface="Wingdings" panose="05000000000000000000" pitchFamily="2" charset="2"/>
              </a:rPr>
              <a:t>remweg.</a:t>
            </a:r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De</a:t>
            </a:r>
            <a:r>
              <a:rPr lang="nl-NL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staat</a:t>
            </a:r>
            <a:r>
              <a:rPr lang="nl-NL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van de </a:t>
            </a:r>
            <a:r>
              <a:rPr lang="nl-NL" dirty="0" smtClean="0">
                <a:sym typeface="Wingdings" panose="05000000000000000000" pitchFamily="2" charset="2"/>
              </a:rPr>
              <a:t>remmen;</a:t>
            </a:r>
            <a:endParaRPr lang="nl-NL" dirty="0" smtClean="0">
              <a:sym typeface="Wingdings" panose="05000000000000000000" pitchFamily="2" charset="2"/>
            </a:endParaRPr>
          </a:p>
          <a:p>
            <a:pPr lvl="2"/>
            <a:r>
              <a:rPr lang="nl-NL" dirty="0" smtClean="0">
                <a:sym typeface="Wingdings" panose="05000000000000000000" pitchFamily="2" charset="2"/>
              </a:rPr>
              <a:t>Versleten remmen  langere </a:t>
            </a:r>
            <a:r>
              <a:rPr lang="nl-NL" dirty="0" smtClean="0">
                <a:sym typeface="Wingdings" panose="05000000000000000000" pitchFamily="2" charset="2"/>
              </a:rPr>
              <a:t>remweg.</a:t>
            </a:r>
            <a:r>
              <a:rPr lang="nl-NL" dirty="0" smtClean="0">
                <a:sym typeface="Wingdings" panose="05000000000000000000" pitchFamily="2" charset="2"/>
              </a:rPr>
              <a:t>	</a:t>
            </a:r>
            <a:r>
              <a:rPr lang="nl-NL" dirty="0" smtClean="0">
                <a:solidFill>
                  <a:srgbClr val="0070C0"/>
                </a:solidFill>
                <a:sym typeface="Wingdings" panose="05000000000000000000" pitchFamily="2" charset="2"/>
              </a:rPr>
              <a:t>	       .</a:t>
            </a:r>
          </a:p>
          <a:p>
            <a:pPr lvl="1"/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19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89797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z="4000" dirty="0" smtClean="0"/>
              <a:t>4.1 Snelheid.</a:t>
            </a:r>
            <a:endParaRPr lang="nl-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Snelheid</a:t>
            </a:r>
            <a:r>
              <a:rPr lang="nl-NL" dirty="0" smtClean="0"/>
              <a:t> is de </a:t>
            </a:r>
            <a:r>
              <a:rPr lang="nl-NL" dirty="0" smtClean="0">
                <a:solidFill>
                  <a:srgbClr val="FF0000"/>
                </a:solidFill>
              </a:rPr>
              <a:t>afstand</a:t>
            </a:r>
            <a:r>
              <a:rPr lang="nl-NL" dirty="0" smtClean="0"/>
              <a:t> die je in een bepaalde </a:t>
            </a:r>
            <a:r>
              <a:rPr lang="nl-NL" dirty="0" smtClean="0">
                <a:solidFill>
                  <a:srgbClr val="FF0000"/>
                </a:solidFill>
              </a:rPr>
              <a:t>tijd</a:t>
            </a:r>
            <a:r>
              <a:rPr lang="nl-NL" dirty="0" smtClean="0"/>
              <a:t> aflegt.</a:t>
            </a:r>
          </a:p>
          <a:p>
            <a:r>
              <a:rPr lang="nl-NL" dirty="0" smtClean="0"/>
              <a:t>Eenheid: </a:t>
            </a:r>
            <a:r>
              <a:rPr lang="nl-NL" dirty="0" smtClean="0">
                <a:solidFill>
                  <a:srgbClr val="FF0000"/>
                </a:solidFill>
              </a:rPr>
              <a:t>m/s</a:t>
            </a:r>
            <a:r>
              <a:rPr lang="nl-NL" dirty="0" smtClean="0"/>
              <a:t> of </a:t>
            </a:r>
            <a:r>
              <a:rPr lang="nl-NL" dirty="0" smtClean="0">
                <a:solidFill>
                  <a:srgbClr val="FF0000"/>
                </a:solidFill>
              </a:rPr>
              <a:t>km/h</a:t>
            </a:r>
            <a:r>
              <a:rPr lang="nl-NL" dirty="0" smtClean="0"/>
              <a:t>.</a:t>
            </a:r>
          </a:p>
          <a:p>
            <a:r>
              <a:rPr lang="nl-NL" dirty="0" smtClean="0"/>
              <a:t>Als een snelheid </a:t>
            </a:r>
            <a:r>
              <a:rPr lang="nl-NL" u="sng" dirty="0" smtClean="0"/>
              <a:t>niet constant </a:t>
            </a:r>
            <a:r>
              <a:rPr lang="nl-NL" dirty="0" smtClean="0"/>
              <a:t>is spreek je over de </a:t>
            </a:r>
            <a:r>
              <a:rPr lang="nl-NL" dirty="0" smtClean="0">
                <a:solidFill>
                  <a:srgbClr val="FF0000"/>
                </a:solidFill>
              </a:rPr>
              <a:t>gemiddelde </a:t>
            </a:r>
            <a:r>
              <a:rPr lang="nl-NL" dirty="0" smtClean="0"/>
              <a:t>snelheid.</a:t>
            </a:r>
          </a:p>
          <a:p>
            <a:r>
              <a:rPr lang="nl-NL" dirty="0" smtClean="0"/>
              <a:t>Gemiddelde snelheid is de verhouding tussen totale afstand en totale tijd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16D6-6A96-4BAE-9E53-8EC74F2AA08C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015716" y="101542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Wat is gemiddelde snelheid?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418901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stopafstand</a:t>
            </a:r>
            <a:r>
              <a:rPr lang="nl-NL" dirty="0" smtClean="0"/>
              <a:t> wordt bepaald door: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Reactietijd</a:t>
            </a:r>
            <a:r>
              <a:rPr lang="nl-NL" dirty="0" smtClean="0"/>
              <a:t>.</a:t>
            </a:r>
            <a:endParaRPr lang="nl-NL" dirty="0" smtClean="0"/>
          </a:p>
          <a:p>
            <a:pPr lvl="2"/>
            <a:r>
              <a:rPr lang="nl-NL" dirty="0" smtClean="0"/>
              <a:t>De tijd die nodig is om de voet van het gaspedaal te halen en de rem in te trappen.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Remweg.</a:t>
            </a:r>
            <a:endParaRPr lang="nl-NL" dirty="0" smtClean="0">
              <a:solidFill>
                <a:srgbClr val="FF0000"/>
              </a:solidFill>
            </a:endParaRPr>
          </a:p>
          <a:p>
            <a:pPr lvl="2"/>
            <a:r>
              <a:rPr lang="nl-NL" dirty="0" smtClean="0"/>
              <a:t>De afstand die je aflegt tijdens het remmen</a:t>
            </a:r>
            <a:r>
              <a:rPr lang="nl-NL" dirty="0" smtClean="0"/>
              <a:t>.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20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  <p:sp>
        <p:nvSpPr>
          <p:cNvPr id="8" name="Pijl-rechts 7"/>
          <p:cNvSpPr/>
          <p:nvPr/>
        </p:nvSpPr>
        <p:spPr bwMode="auto">
          <a:xfrm>
            <a:off x="2699792" y="3933056"/>
            <a:ext cx="1800200" cy="1341863"/>
          </a:xfrm>
          <a:prstGeom prst="rightArrow">
            <a:avLst/>
          </a:prstGeom>
          <a:noFill/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schema: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21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462194" y="4508607"/>
            <a:ext cx="51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.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  <p:pic>
        <p:nvPicPr>
          <p:cNvPr id="7" name="Afbeelding 6" descr="File:PKW aus Zusatzzeichen 1048-10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9630" y="3013695"/>
            <a:ext cx="1402259" cy="1095554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 bwMode="auto">
          <a:xfrm>
            <a:off x="2699792" y="3933056"/>
            <a:ext cx="1800200" cy="1341863"/>
          </a:xfrm>
          <a:prstGeom prst="rightArrow">
            <a:avLst/>
          </a:prstGeom>
          <a:noFill/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Pijl-rechts 9"/>
          <p:cNvSpPr/>
          <p:nvPr/>
        </p:nvSpPr>
        <p:spPr bwMode="auto">
          <a:xfrm>
            <a:off x="2613668" y="2315840"/>
            <a:ext cx="2105913" cy="1895296"/>
          </a:xfrm>
          <a:prstGeom prst="rightArrow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Reactie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afstand</a:t>
            </a:r>
          </a:p>
        </p:txBody>
      </p:sp>
      <p:sp>
        <p:nvSpPr>
          <p:cNvPr id="12" name="Pijl-rechts 11"/>
          <p:cNvSpPr/>
          <p:nvPr/>
        </p:nvSpPr>
        <p:spPr bwMode="auto">
          <a:xfrm>
            <a:off x="4742448" y="2743810"/>
            <a:ext cx="2168693" cy="1039356"/>
          </a:xfrm>
          <a:prstGeom prst="rightArrow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Remweg</a:t>
            </a:r>
          </a:p>
        </p:txBody>
      </p:sp>
      <p:sp>
        <p:nvSpPr>
          <p:cNvPr id="13" name="Pijl-rechts 12"/>
          <p:cNvSpPr/>
          <p:nvPr/>
        </p:nvSpPr>
        <p:spPr bwMode="auto">
          <a:xfrm>
            <a:off x="2622679" y="4022887"/>
            <a:ext cx="4303340" cy="1039356"/>
          </a:xfrm>
          <a:prstGeom prst="rightArrow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800" dirty="0">
                <a:solidFill>
                  <a:srgbClr val="00B050"/>
                </a:solidFill>
                <a:latin typeface="Verdana" pitchFamily="34" charset="0"/>
              </a:rPr>
              <a:t>S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</a:rPr>
              <a:t>topafstand</a:t>
            </a:r>
          </a:p>
        </p:txBody>
      </p:sp>
      <p:cxnSp>
        <p:nvCxnSpPr>
          <p:cNvPr id="15" name="Rechte verbindingslijn 14"/>
          <p:cNvCxnSpPr/>
          <p:nvPr/>
        </p:nvCxnSpPr>
        <p:spPr bwMode="auto">
          <a:xfrm>
            <a:off x="6926019" y="2677497"/>
            <a:ext cx="0" cy="20619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 bwMode="auto">
          <a:xfrm>
            <a:off x="2590800" y="2677498"/>
            <a:ext cx="0" cy="20619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5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4.4 Veilig bewegen.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bereken je de afstand in een </a:t>
            </a:r>
            <a:r>
              <a:rPr lang="nl-NL" dirty="0" err="1" smtClean="0">
                <a:solidFill>
                  <a:srgbClr val="FF0000"/>
                </a:solidFill>
              </a:rPr>
              <a:t>v,t</a:t>
            </a:r>
            <a:r>
              <a:rPr lang="nl-NL" dirty="0" smtClean="0"/>
              <a:t> diagram (Snelheid, tijd diagram)</a:t>
            </a:r>
          </a:p>
          <a:p>
            <a:r>
              <a:rPr lang="nl-NL" dirty="0" smtClean="0"/>
              <a:t>In een </a:t>
            </a:r>
            <a:r>
              <a:rPr lang="nl-NL" dirty="0" err="1" smtClean="0">
                <a:solidFill>
                  <a:srgbClr val="FF0000"/>
                </a:solidFill>
              </a:rPr>
              <a:t>v,t</a:t>
            </a:r>
            <a:r>
              <a:rPr lang="nl-NL" dirty="0" smtClean="0"/>
              <a:t> diagram is de oppervlakte onder de grafiek een maat voor de afstand.</a:t>
            </a:r>
          </a:p>
          <a:p>
            <a:r>
              <a:rPr lang="nl-NL" dirty="0" smtClean="0"/>
              <a:t>Oppervlakte is:</a:t>
            </a:r>
          </a:p>
          <a:p>
            <a:pPr marL="0" indent="0">
              <a:buNone/>
            </a:pPr>
            <a:r>
              <a:rPr lang="nl-NL" dirty="0" smtClean="0"/>
              <a:t>	breedte 	*	hoogte</a:t>
            </a:r>
          </a:p>
          <a:p>
            <a:pPr marL="0" indent="0">
              <a:buNone/>
            </a:pPr>
            <a:r>
              <a:rPr lang="nl-NL" dirty="0" smtClean="0"/>
              <a:t>	tijd		*	snelheid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t		*	v		=	s	      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C030-AD74-430B-829D-942C3E1AE8F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22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  <p:pic>
        <p:nvPicPr>
          <p:cNvPr id="8" name="Tijdelijke aanduiding voor inhoud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9800" y="3789040"/>
            <a:ext cx="3117980" cy="174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09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4.4 Veilig bewegen.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Tijdens de reactie afstand:</a:t>
            </a:r>
          </a:p>
          <a:p>
            <a:pPr marL="457200" lvl="1" indent="0">
              <a:buNone/>
            </a:pPr>
            <a:r>
              <a:rPr lang="nl-NL" dirty="0" smtClean="0"/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S = v*t</a:t>
            </a:r>
            <a:r>
              <a:rPr lang="nl-NL" sz="3200" baseline="-25000" dirty="0" smtClean="0">
                <a:solidFill>
                  <a:srgbClr val="FF0000"/>
                </a:solidFill>
              </a:rPr>
              <a:t>1</a:t>
            </a:r>
          </a:p>
          <a:p>
            <a:pPr marL="457200" lvl="1" indent="0">
              <a:buNone/>
            </a:pPr>
            <a:endParaRPr lang="nl-NL" baseline="-25000" dirty="0" smtClean="0"/>
          </a:p>
          <a:p>
            <a:pPr marL="457200" lvl="1" indent="0">
              <a:buNone/>
            </a:pPr>
            <a:endParaRPr lang="nl-NL" baseline="-25000" dirty="0" smtClean="0"/>
          </a:p>
          <a:p>
            <a:pPr marL="457200" lvl="1" indent="0">
              <a:buNone/>
            </a:pPr>
            <a:endParaRPr lang="nl-NL" baseline="-25000" dirty="0" smtClean="0"/>
          </a:p>
          <a:p>
            <a:r>
              <a:rPr lang="nl-NL" dirty="0" smtClean="0"/>
              <a:t>Tijdens </a:t>
            </a:r>
            <a:r>
              <a:rPr lang="nl-NL" dirty="0"/>
              <a:t>de </a:t>
            </a:r>
            <a:r>
              <a:rPr lang="nl-NL" dirty="0" smtClean="0"/>
              <a:t>remweg:</a:t>
            </a:r>
          </a:p>
          <a:p>
            <a:pPr marL="0" indent="0">
              <a:buNone/>
            </a:pPr>
            <a:r>
              <a:rPr lang="nl-NL" sz="2000" dirty="0" smtClean="0"/>
              <a:t>(oppervlakte van een driehoek is: ½ *b*h)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S = ½ *v*t</a:t>
            </a:r>
            <a:r>
              <a:rPr lang="nl-NL" baseline="-25000" dirty="0" smtClean="0">
                <a:solidFill>
                  <a:srgbClr val="FF0000"/>
                </a:solidFill>
              </a:rPr>
              <a:t>2</a:t>
            </a:r>
            <a:r>
              <a:rPr lang="nl-NL" dirty="0" smtClean="0">
                <a:solidFill>
                  <a:srgbClr val="FF0000"/>
                </a:solidFill>
              </a:rPr>
              <a:t>			</a:t>
            </a:r>
            <a:r>
              <a:rPr lang="nl-NL" dirty="0" smtClean="0"/>
              <a:t>       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C030-AD74-430B-829D-942C3E1AE8F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23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650259"/>
            <a:ext cx="3105150" cy="17240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850" y="4221088"/>
            <a:ext cx="3105150" cy="1724025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 bwMode="auto">
          <a:xfrm>
            <a:off x="7753747" y="2132856"/>
            <a:ext cx="1152128" cy="1039118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hthoek 9"/>
          <p:cNvSpPr/>
          <p:nvPr/>
        </p:nvSpPr>
        <p:spPr bwMode="auto">
          <a:xfrm>
            <a:off x="6553200" y="4869160"/>
            <a:ext cx="1130560" cy="864096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0567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4.4 Veilig bewegen.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stopafstand is dan: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S </a:t>
            </a:r>
            <a:r>
              <a:rPr lang="nl-NL" dirty="0">
                <a:solidFill>
                  <a:srgbClr val="FF0000"/>
                </a:solidFill>
              </a:rPr>
              <a:t>= </a:t>
            </a:r>
            <a:r>
              <a:rPr lang="nl-NL" dirty="0" smtClean="0">
                <a:solidFill>
                  <a:srgbClr val="FF0000"/>
                </a:solidFill>
              </a:rPr>
              <a:t>(v*t</a:t>
            </a:r>
            <a:r>
              <a:rPr lang="nl-NL" baseline="-25000" dirty="0" smtClean="0">
                <a:solidFill>
                  <a:srgbClr val="FF0000"/>
                </a:solidFill>
              </a:rPr>
              <a:t>1</a:t>
            </a:r>
            <a:r>
              <a:rPr lang="nl-NL" dirty="0" smtClean="0">
                <a:solidFill>
                  <a:srgbClr val="FF0000"/>
                </a:solidFill>
              </a:rPr>
              <a:t>) +(</a:t>
            </a:r>
            <a:r>
              <a:rPr lang="nl-NL" dirty="0">
                <a:solidFill>
                  <a:srgbClr val="FF0000"/>
                </a:solidFill>
              </a:rPr>
              <a:t>½ </a:t>
            </a:r>
            <a:r>
              <a:rPr lang="nl-NL" dirty="0" smtClean="0">
                <a:solidFill>
                  <a:srgbClr val="FF0000"/>
                </a:solidFill>
              </a:rPr>
              <a:t>*v*t</a:t>
            </a:r>
            <a:r>
              <a:rPr lang="nl-NL" baseline="-25000" dirty="0" smtClean="0">
                <a:solidFill>
                  <a:srgbClr val="FF0000"/>
                </a:solidFill>
              </a:rPr>
              <a:t>2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C030-AD74-430B-829D-942C3E1AE8F2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24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2139156"/>
            <a:ext cx="3105150" cy="1724025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1887116" y="1015425"/>
            <a:ext cx="536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groot is jouw stopafstand?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6963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is sprake van een botsing als:</a:t>
            </a:r>
          </a:p>
          <a:p>
            <a:pPr lvl="1"/>
            <a:r>
              <a:rPr lang="nl-NL" dirty="0" smtClean="0"/>
              <a:t>Er een plotselinge verandering van snelheid is.</a:t>
            </a:r>
          </a:p>
          <a:p>
            <a:pPr lvl="1"/>
            <a:r>
              <a:rPr lang="nl-NL" dirty="0" smtClean="0"/>
              <a:t>Daar is veel kracht voor </a:t>
            </a:r>
            <a:r>
              <a:rPr lang="nl-NL" dirty="0" smtClean="0"/>
              <a:t>nodig.</a:t>
            </a:r>
          </a:p>
          <a:p>
            <a:r>
              <a:rPr lang="nl-NL" dirty="0" smtClean="0"/>
              <a:t>De schade bij een botsing wordt bepaald door de massa en de stoptijd.</a:t>
            </a:r>
          </a:p>
          <a:p>
            <a:pPr lvl="1"/>
            <a:r>
              <a:rPr lang="nl-NL" dirty="0" smtClean="0"/>
              <a:t>De </a:t>
            </a:r>
            <a:r>
              <a:rPr lang="nl-NL" dirty="0" smtClean="0"/>
              <a:t>stoptijd is de tijd die nodig is om tot stilstand te komen</a:t>
            </a:r>
            <a:r>
              <a:rPr lang="nl-NL" dirty="0" smtClean="0"/>
              <a:t>.</a:t>
            </a:r>
            <a:r>
              <a:rPr lang="nl-NL" dirty="0" smtClean="0">
                <a:solidFill>
                  <a:srgbClr val="0070C0"/>
                </a:solidFill>
              </a:rPr>
              <a:t>						      .</a:t>
            </a:r>
            <a:endParaRPr lang="nl-NL" dirty="0" smtClean="0">
              <a:solidFill>
                <a:srgbClr val="0070C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25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07096" y="1015425"/>
            <a:ext cx="5729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Waardoor kun je veiliger botsen?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38366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stoptijd </a:t>
            </a:r>
            <a:r>
              <a:rPr lang="nl-NL" dirty="0" smtClean="0"/>
              <a:t>wordt vergroot, door:</a:t>
            </a:r>
          </a:p>
          <a:p>
            <a:pPr lvl="1"/>
            <a:r>
              <a:rPr lang="nl-NL" dirty="0" smtClean="0"/>
              <a:t>Kreukelzone.</a:t>
            </a:r>
          </a:p>
          <a:p>
            <a:pPr lvl="1"/>
            <a:r>
              <a:rPr lang="nl-NL" dirty="0" smtClean="0"/>
              <a:t>Veiligheidsgordels.</a:t>
            </a:r>
          </a:p>
          <a:p>
            <a:pPr lvl="1"/>
            <a:r>
              <a:rPr lang="nl-NL" dirty="0" smtClean="0"/>
              <a:t>Airbag.	</a:t>
            </a:r>
            <a:r>
              <a:rPr lang="nl-NL" dirty="0" smtClean="0">
                <a:solidFill>
                  <a:srgbClr val="0070C0"/>
                </a:solidFill>
              </a:rPr>
              <a:t>	</a:t>
            </a:r>
            <a:r>
              <a:rPr lang="nl-NL" dirty="0" smtClean="0">
                <a:solidFill>
                  <a:srgbClr val="0070C0"/>
                </a:solidFill>
              </a:rPr>
              <a:t>       </a:t>
            </a:r>
            <a:r>
              <a:rPr lang="nl-NL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26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339348" y="1012179"/>
            <a:ext cx="646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werken veiligheidsvoorzieningen?</a:t>
            </a:r>
            <a:endParaRPr lang="nl-NL" sz="3200" i="1" dirty="0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60" y="2334495"/>
            <a:ext cx="4474840" cy="335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4.4 Veilig bewegen.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836" y="1596954"/>
            <a:ext cx="8229600" cy="4525963"/>
          </a:xfrm>
        </p:spPr>
        <p:txBody>
          <a:bodyPr/>
          <a:lstStyle/>
          <a:p>
            <a:r>
              <a:rPr lang="nl-NL" dirty="0" smtClean="0"/>
              <a:t>Spreiding van krachten over je lichaam kan door:</a:t>
            </a:r>
          </a:p>
          <a:p>
            <a:pPr lvl="1"/>
            <a:r>
              <a:rPr lang="nl-NL" dirty="0" smtClean="0"/>
              <a:t>Airbag.</a:t>
            </a:r>
          </a:p>
          <a:p>
            <a:pPr lvl="2"/>
            <a:r>
              <a:rPr lang="nl-NL" dirty="0" smtClean="0"/>
              <a:t>Krachten </a:t>
            </a:r>
            <a:r>
              <a:rPr lang="nl-NL" dirty="0" smtClean="0"/>
              <a:t>op je hoofd worden aan je </a:t>
            </a:r>
            <a:r>
              <a:rPr lang="nl-NL" dirty="0" smtClean="0"/>
              <a:t>hele</a:t>
            </a:r>
          </a:p>
          <a:p>
            <a:pPr marL="914400" lvl="2" indent="0">
              <a:buNone/>
            </a:pPr>
            <a:r>
              <a:rPr lang="nl-NL" dirty="0"/>
              <a:t> </a:t>
            </a:r>
            <a:r>
              <a:rPr lang="nl-NL" dirty="0" smtClean="0"/>
              <a:t>  </a:t>
            </a:r>
            <a:r>
              <a:rPr lang="nl-NL" dirty="0" smtClean="0"/>
              <a:t>lijf doorgegeven.</a:t>
            </a:r>
            <a:endParaRPr lang="nl-NL" dirty="0" smtClean="0"/>
          </a:p>
          <a:p>
            <a:pPr lvl="1"/>
            <a:r>
              <a:rPr lang="nl-NL" dirty="0" smtClean="0"/>
              <a:t>Valhelm.</a:t>
            </a:r>
          </a:p>
          <a:p>
            <a:pPr lvl="2"/>
            <a:r>
              <a:rPr lang="nl-NL" dirty="0" smtClean="0"/>
              <a:t>Harde buitenkant. (Verdeeld de kracht</a:t>
            </a:r>
            <a:r>
              <a:rPr lang="nl-NL" dirty="0" smtClean="0"/>
              <a:t>).</a:t>
            </a:r>
            <a:endParaRPr lang="nl-NL" dirty="0" smtClean="0"/>
          </a:p>
          <a:p>
            <a:pPr lvl="2"/>
            <a:r>
              <a:rPr lang="nl-NL" dirty="0" smtClean="0"/>
              <a:t>Zachte binnenkant. (Vergroot de stoptijd</a:t>
            </a:r>
            <a:r>
              <a:rPr lang="nl-NL" dirty="0" smtClean="0"/>
              <a:t>).  </a:t>
            </a:r>
            <a:r>
              <a:rPr lang="nl-NL" dirty="0" smtClean="0"/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27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339348" y="1012179"/>
            <a:ext cx="646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werken veiligheidsvoorzieningen?</a:t>
            </a:r>
            <a:endParaRPr lang="nl-NL" sz="3200" i="1" dirty="0"/>
          </a:p>
        </p:txBody>
      </p:sp>
      <p:pic>
        <p:nvPicPr>
          <p:cNvPr id="10" name="Picture 2" descr="Afbeeldingsresultaat voor valhelm wer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885" y="4254406"/>
            <a:ext cx="1950720" cy="165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Afbeeldingsresultaat voor airbag wer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20640"/>
            <a:ext cx="2398365" cy="17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2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4.5 Versnelling.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Overslaan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D567-86B5-44C2-97F5-AF982A14106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28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430475" y="2852936"/>
            <a:ext cx="51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1471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z="4000" dirty="0" smtClean="0"/>
              <a:t>4.1 Snelheid.</a:t>
            </a:r>
            <a:endParaRPr lang="nl-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Formule van snelheid: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2366-F0D7-4C7C-B564-921D85D22B8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123728" y="1020294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Hoe bereken je de snelheid?</a:t>
            </a:r>
            <a:endParaRPr lang="nl-NL" sz="3200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695908" y="263691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Snelheid</a:t>
            </a:r>
            <a:endParaRPr lang="nl-NL" sz="3200" dirty="0"/>
          </a:p>
        </p:txBody>
      </p:sp>
      <p:sp>
        <p:nvSpPr>
          <p:cNvPr id="12" name="Tekstvak 11"/>
          <p:cNvSpPr txBox="1"/>
          <p:nvPr/>
        </p:nvSpPr>
        <p:spPr>
          <a:xfrm>
            <a:off x="2298033" y="2636911"/>
            <a:ext cx="2181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 ------------</a:t>
            </a:r>
            <a:endParaRPr lang="nl-NL" sz="3200" dirty="0"/>
          </a:p>
        </p:txBody>
      </p:sp>
      <p:sp>
        <p:nvSpPr>
          <p:cNvPr id="13" name="Tekstvak 12"/>
          <p:cNvSpPr txBox="1"/>
          <p:nvPr/>
        </p:nvSpPr>
        <p:spPr>
          <a:xfrm>
            <a:off x="1524000" y="4028453"/>
            <a:ext cx="1496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v (m/s)</a:t>
            </a:r>
            <a:endParaRPr lang="nl-NL" sz="3200" dirty="0"/>
          </a:p>
        </p:txBody>
      </p:sp>
      <p:sp>
        <p:nvSpPr>
          <p:cNvPr id="14" name="Tekstvak 13"/>
          <p:cNvSpPr txBox="1"/>
          <p:nvPr/>
        </p:nvSpPr>
        <p:spPr>
          <a:xfrm>
            <a:off x="2823388" y="3100295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Tijd</a:t>
            </a:r>
            <a:endParaRPr lang="nl-NL" sz="3200" dirty="0"/>
          </a:p>
        </p:txBody>
      </p:sp>
      <p:sp>
        <p:nvSpPr>
          <p:cNvPr id="15" name="Tekstvak 14"/>
          <p:cNvSpPr txBox="1"/>
          <p:nvPr/>
        </p:nvSpPr>
        <p:spPr>
          <a:xfrm>
            <a:off x="2823388" y="231436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Afstand</a:t>
            </a:r>
            <a:endParaRPr lang="nl-NL" sz="32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43063" y="404244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 --------</a:t>
            </a:r>
            <a:endParaRPr lang="nl-NL" sz="3200" dirty="0"/>
          </a:p>
        </p:txBody>
      </p:sp>
      <p:sp>
        <p:nvSpPr>
          <p:cNvPr id="17" name="Tekstvak 16"/>
          <p:cNvSpPr txBox="1"/>
          <p:nvPr/>
        </p:nvSpPr>
        <p:spPr>
          <a:xfrm>
            <a:off x="3329930" y="3719900"/>
            <a:ext cx="145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s (m)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7857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z="4000" dirty="0" smtClean="0"/>
              <a:t>4.1 Snelheid.</a:t>
            </a:r>
            <a:endParaRPr lang="nl-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Snelheid: s=v*t</a:t>
            </a:r>
          </a:p>
          <a:p>
            <a:pPr marL="457200" lvl="1" indent="0">
              <a:buNone/>
            </a:pP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= afstand in m of km</a:t>
            </a:r>
          </a:p>
          <a:p>
            <a:pPr marL="457200" lvl="1" indent="0">
              <a:buNone/>
            </a:pP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= snelheid in m/s of km/h</a:t>
            </a:r>
          </a:p>
          <a:p>
            <a:pPr marL="457200" lvl="1" indent="0">
              <a:buNone/>
            </a:pP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= tijd in s of h</a:t>
            </a:r>
          </a:p>
          <a:p>
            <a:pPr marL="457200" lvl="1" indent="0">
              <a:buNone/>
            </a:pPr>
            <a:r>
              <a:rPr lang="nl-NL" dirty="0" smtClean="0"/>
              <a:t>	</a:t>
            </a:r>
          </a:p>
          <a:p>
            <a:r>
              <a:rPr lang="nl-NL" dirty="0" smtClean="0"/>
              <a:t>10 m/s = 36 </a:t>
            </a:r>
            <a:r>
              <a:rPr lang="nl-NL" dirty="0" smtClean="0"/>
              <a:t>km/h</a:t>
            </a:r>
            <a:endParaRPr lang="nl-NL" dirty="0" smtClean="0">
              <a:solidFill>
                <a:srgbClr val="0070C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2366-F0D7-4C7C-B564-921D85D22B8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383868" y="106305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Formuleblad.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42558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z="4000" dirty="0" smtClean="0"/>
              <a:t>4.1 Snelheid.</a:t>
            </a:r>
            <a:endParaRPr lang="nl-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10 m/s = 36 km/h</a:t>
            </a: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2366-F0D7-4C7C-B564-921D85D22B8E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383868" y="106305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Formuleblad.</a:t>
            </a:r>
            <a:endParaRPr lang="nl-NL" sz="3200" i="1" dirty="0"/>
          </a:p>
        </p:txBody>
      </p:sp>
      <p:sp>
        <p:nvSpPr>
          <p:cNvPr id="7" name="Pijl-rechts 6"/>
          <p:cNvSpPr/>
          <p:nvPr/>
        </p:nvSpPr>
        <p:spPr bwMode="auto">
          <a:xfrm>
            <a:off x="1828056" y="1739306"/>
            <a:ext cx="2592288" cy="1584176"/>
          </a:xfrm>
          <a:prstGeom prst="rightArrow">
            <a:avLst/>
          </a:prstGeom>
          <a:noFill/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Pijl-rechts 8"/>
          <p:cNvSpPr/>
          <p:nvPr/>
        </p:nvSpPr>
        <p:spPr bwMode="auto">
          <a:xfrm>
            <a:off x="3851920" y="3140968"/>
            <a:ext cx="978408" cy="484632"/>
          </a:xfrm>
          <a:prstGeom prst="rightArrow">
            <a:avLst/>
          </a:prstGeom>
          <a:noFill/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Pijl-rechts 9"/>
          <p:cNvSpPr/>
          <p:nvPr/>
        </p:nvSpPr>
        <p:spPr bwMode="auto">
          <a:xfrm>
            <a:off x="2284860" y="2310460"/>
            <a:ext cx="1842504" cy="1152128"/>
          </a:xfrm>
          <a:prstGeom prst="rightArrow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404120" y="2614864"/>
            <a:ext cx="1142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: 3,6</a:t>
            </a:r>
            <a:endParaRPr lang="nl-NL" sz="3200" dirty="0"/>
          </a:p>
        </p:txBody>
      </p:sp>
      <p:sp>
        <p:nvSpPr>
          <p:cNvPr id="12" name="Tekstvak 11"/>
          <p:cNvSpPr txBox="1"/>
          <p:nvPr/>
        </p:nvSpPr>
        <p:spPr>
          <a:xfrm>
            <a:off x="904292" y="2614864"/>
            <a:ext cx="108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km/h</a:t>
            </a:r>
            <a:endParaRPr lang="nl-NL" sz="3200" dirty="0"/>
          </a:p>
        </p:txBody>
      </p:sp>
      <p:sp>
        <p:nvSpPr>
          <p:cNvPr id="13" name="Tekstvak 12"/>
          <p:cNvSpPr txBox="1"/>
          <p:nvPr/>
        </p:nvSpPr>
        <p:spPr>
          <a:xfrm>
            <a:off x="4597964" y="261141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m/s</a:t>
            </a:r>
            <a:endParaRPr lang="nl-NL" sz="3200" dirty="0"/>
          </a:p>
        </p:txBody>
      </p:sp>
      <p:sp>
        <p:nvSpPr>
          <p:cNvPr id="14" name="Pijl-rechts 13"/>
          <p:cNvSpPr/>
          <p:nvPr/>
        </p:nvSpPr>
        <p:spPr bwMode="auto">
          <a:xfrm>
            <a:off x="2291758" y="3712122"/>
            <a:ext cx="1842504" cy="1152128"/>
          </a:xfrm>
          <a:prstGeom prst="rightArrow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404120" y="4018078"/>
            <a:ext cx="1142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* 3,6</a:t>
            </a:r>
            <a:endParaRPr lang="nl-NL" sz="3200" dirty="0"/>
          </a:p>
        </p:txBody>
      </p:sp>
      <p:sp>
        <p:nvSpPr>
          <p:cNvPr id="16" name="Tekstvak 15"/>
          <p:cNvSpPr txBox="1"/>
          <p:nvPr/>
        </p:nvSpPr>
        <p:spPr>
          <a:xfrm>
            <a:off x="904292" y="4018078"/>
            <a:ext cx="92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</a:t>
            </a:r>
            <a:r>
              <a:rPr lang="nl-NL" sz="3200" dirty="0" smtClean="0"/>
              <a:t>/s</a:t>
            </a:r>
            <a:endParaRPr lang="nl-NL" sz="3200" dirty="0"/>
          </a:p>
        </p:txBody>
      </p:sp>
      <p:sp>
        <p:nvSpPr>
          <p:cNvPr id="17" name="Tekstvak 16"/>
          <p:cNvSpPr txBox="1"/>
          <p:nvPr/>
        </p:nvSpPr>
        <p:spPr>
          <a:xfrm>
            <a:off x="4597964" y="4014630"/>
            <a:ext cx="116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k</a:t>
            </a:r>
            <a:r>
              <a:rPr lang="nl-NL" sz="3200" dirty="0" smtClean="0"/>
              <a:t>m/h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3685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maken.wikiwijs.nl/88475/Hoofdstuk_4_Beweging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68E3-2AE8-41B6-8320-9AE9F355FED1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725906" y="1015425"/>
            <a:ext cx="1692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Wikiwijs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4.1 Snelheid</a:t>
            </a:r>
            <a:r>
              <a:rPr lang="nl-NL" dirty="0" smtClean="0"/>
              <a:t>.</a:t>
            </a:r>
            <a:endParaRPr lang="nl-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3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4.2 Beweging en grafieken.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voorwerp dat een </a:t>
            </a:r>
            <a:r>
              <a:rPr lang="nl-NL" dirty="0">
                <a:solidFill>
                  <a:srgbClr val="FF0000"/>
                </a:solidFill>
              </a:rPr>
              <a:t>constante</a:t>
            </a:r>
            <a:r>
              <a:rPr lang="nl-NL" dirty="0"/>
              <a:t> snelheid heeft, maakt een </a:t>
            </a:r>
            <a:r>
              <a:rPr lang="nl-NL" dirty="0">
                <a:solidFill>
                  <a:srgbClr val="FF0000"/>
                </a:solidFill>
              </a:rPr>
              <a:t>eenparige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beweging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Een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plaatsgrafiek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laat zien welke afstand er wordt afgelegd.        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85C5-C8D7-404F-8AB0-5D02EED499E8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871700" y="1014613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Hoe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teken </a:t>
            </a:r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je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een </a:t>
            </a:r>
            <a:r>
              <a:rPr lang="nl-NL" sz="3200" i="1" dirty="0" err="1" smtClean="0">
                <a:solidFill>
                  <a:schemeClr val="accent6">
                    <a:lumMod val="75000"/>
                  </a:schemeClr>
                </a:solidFill>
              </a:rPr>
              <a:t>plaatsgrafiek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nl-NL" sz="3200" i="1" dirty="0"/>
          </a:p>
        </p:txBody>
      </p:sp>
      <p:pic>
        <p:nvPicPr>
          <p:cNvPr id="7" name="Afbeelding 6" descr="Repetition: Forts genomgång av extrabladet om vektore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3212976"/>
            <a:ext cx="4781550" cy="2771775"/>
          </a:xfrm>
          <a:prstGeom prst="rect">
            <a:avLst/>
          </a:prstGeom>
        </p:spPr>
      </p:pic>
      <p:sp>
        <p:nvSpPr>
          <p:cNvPr id="8" name="Ovaal 7"/>
          <p:cNvSpPr/>
          <p:nvPr/>
        </p:nvSpPr>
        <p:spPr bwMode="auto">
          <a:xfrm>
            <a:off x="6084168" y="3359432"/>
            <a:ext cx="216024" cy="262422"/>
          </a:xfrm>
          <a:prstGeom prst="ellipse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084168" y="3252522"/>
            <a:ext cx="7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036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322" y="3212976"/>
            <a:ext cx="4779678" cy="27739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4.2 Beweging en grafieken.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een </a:t>
            </a:r>
            <a:r>
              <a:rPr lang="nl-NL" dirty="0" err="1" smtClean="0">
                <a:solidFill>
                  <a:srgbClr val="FF0000"/>
                </a:solidFill>
              </a:rPr>
              <a:t>x,t</a:t>
            </a:r>
            <a:r>
              <a:rPr lang="nl-NL" dirty="0" smtClean="0"/>
              <a:t> diagram:</a:t>
            </a:r>
            <a:r>
              <a:rPr lang="nl-NL" dirty="0"/>
              <a:t> (plaats, tijd diagram).</a:t>
            </a:r>
            <a:endParaRPr lang="nl-NL" dirty="0" smtClean="0"/>
          </a:p>
          <a:p>
            <a:r>
              <a:rPr lang="nl-NL" dirty="0" smtClean="0"/>
              <a:t>Plaats is de </a:t>
            </a:r>
            <a:r>
              <a:rPr lang="nl-NL" dirty="0" smtClean="0">
                <a:solidFill>
                  <a:srgbClr val="FF0000"/>
                </a:solidFill>
              </a:rPr>
              <a:t>afstand</a:t>
            </a:r>
            <a:r>
              <a:rPr lang="nl-NL" dirty="0" smtClean="0"/>
              <a:t> tot het </a:t>
            </a:r>
            <a:r>
              <a:rPr lang="nl-NL" dirty="0" smtClean="0">
                <a:solidFill>
                  <a:srgbClr val="FF0000"/>
                </a:solidFill>
              </a:rPr>
              <a:t>0-punt</a:t>
            </a:r>
            <a:r>
              <a:rPr lang="nl-NL" dirty="0" smtClean="0"/>
              <a:t>.(</a:t>
            </a:r>
            <a:r>
              <a:rPr lang="nl-NL" dirty="0"/>
              <a:t>meetpunt</a:t>
            </a:r>
            <a:r>
              <a:rPr lang="nl-NL" dirty="0" smtClean="0"/>
              <a:t>)</a:t>
            </a:r>
          </a:p>
          <a:p>
            <a:r>
              <a:rPr lang="nl-NL" dirty="0" smtClean="0"/>
              <a:t>Dat is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/>
              <a:t>de afgelegde weg</a:t>
            </a:r>
            <a:r>
              <a:rPr lang="nl-NL" dirty="0" smtClean="0"/>
              <a:t>.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B198-9157-4C29-B230-C632D8C1EA8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871700" y="1014613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Hoe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teken </a:t>
            </a:r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je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een </a:t>
            </a:r>
            <a:r>
              <a:rPr lang="nl-NL" sz="3200" i="1" dirty="0" err="1" smtClean="0">
                <a:solidFill>
                  <a:schemeClr val="accent6">
                    <a:lumMod val="75000"/>
                  </a:schemeClr>
                </a:solidFill>
              </a:rPr>
              <a:t>plaatsgrafiek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nl-NL" sz="3200" i="1" dirty="0"/>
          </a:p>
        </p:txBody>
      </p:sp>
      <p:sp>
        <p:nvSpPr>
          <p:cNvPr id="11" name="Ovaal 10"/>
          <p:cNvSpPr/>
          <p:nvPr/>
        </p:nvSpPr>
        <p:spPr bwMode="auto">
          <a:xfrm>
            <a:off x="6084168" y="3359432"/>
            <a:ext cx="216024" cy="262422"/>
          </a:xfrm>
          <a:prstGeom prst="ellipse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084168" y="3252522"/>
            <a:ext cx="7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7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322" y="3212976"/>
            <a:ext cx="4779678" cy="27739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4.2 Beweging en grafieken.</a:t>
            </a:r>
            <a:endParaRPr lang="nl-N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Tussen 0 en 20 sec. is de verplaatsing van het voorwerp </a:t>
            </a:r>
            <a:r>
              <a:rPr lang="nl-NL" dirty="0"/>
              <a:t>2</a:t>
            </a:r>
            <a:r>
              <a:rPr lang="nl-NL" dirty="0" smtClean="0"/>
              <a:t>00 m, van het meetpunt af.</a:t>
            </a:r>
          </a:p>
          <a:p>
            <a:r>
              <a:rPr lang="nl-NL" dirty="0" smtClean="0"/>
              <a:t>Tussen 20 en 60 sec. staat het stil.</a:t>
            </a:r>
          </a:p>
          <a:p>
            <a:r>
              <a:rPr lang="nl-NL" dirty="0" smtClean="0"/>
              <a:t>Tussen 60 en 120 sec.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gaat het voorwerp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100m terug.</a:t>
            </a:r>
          </a:p>
          <a:p>
            <a:r>
              <a:rPr lang="nl-NL" dirty="0" smtClean="0"/>
              <a:t>De afgelegde weg is: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200 + 100 = 300 m</a:t>
            </a:r>
            <a:r>
              <a:rPr lang="nl-NL" dirty="0" smtClean="0">
                <a:solidFill>
                  <a:srgbClr val="0070C0"/>
                </a:solidFill>
              </a:rPr>
              <a:t>.  </a:t>
            </a:r>
            <a:r>
              <a:rPr lang="nl-NL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B198-9157-4C29-B230-C632D8C1EA85}" type="datetime1">
              <a:rPr lang="nl-NL" smtClean="0">
                <a:solidFill>
                  <a:srgbClr val="000000">
                    <a:tint val="75000"/>
                  </a:srgbClr>
                </a:solidFill>
              </a:rPr>
              <a:t>4-1-2018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0000">
                    <a:tint val="75000"/>
                  </a:srgbClr>
                </a:solidFill>
              </a:rPr>
              <a:t>Pulsar HV2 hoofdstuk 4 Beweging ZGM</a:t>
            </a:r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0EF8-4CAD-4106-A8E7-8908D326B9AD}" type="slidenum">
              <a:rPr lang="nl-NL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nl-N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871700" y="1014613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Hoe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teken </a:t>
            </a:r>
            <a:r>
              <a:rPr lang="nl-NL" sz="3200" i="1" dirty="0">
                <a:solidFill>
                  <a:schemeClr val="accent6">
                    <a:lumMod val="75000"/>
                  </a:schemeClr>
                </a:solidFill>
              </a:rPr>
              <a:t>je 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een </a:t>
            </a:r>
            <a:r>
              <a:rPr lang="nl-NL" sz="3200" i="1" dirty="0" err="1" smtClean="0">
                <a:solidFill>
                  <a:schemeClr val="accent6">
                    <a:lumMod val="75000"/>
                  </a:schemeClr>
                </a:solidFill>
              </a:rPr>
              <a:t>plaatsgrafiek</a:t>
            </a:r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nl-NL" sz="3200" i="1" dirty="0"/>
          </a:p>
        </p:txBody>
      </p:sp>
      <p:sp>
        <p:nvSpPr>
          <p:cNvPr id="12" name="Ovaal 11"/>
          <p:cNvSpPr/>
          <p:nvPr/>
        </p:nvSpPr>
        <p:spPr bwMode="auto">
          <a:xfrm>
            <a:off x="6084168" y="3359432"/>
            <a:ext cx="216024" cy="262422"/>
          </a:xfrm>
          <a:prstGeom prst="ellipse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084168" y="3252522"/>
            <a:ext cx="7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83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pp noordik">
  <a:themeElements>
    <a:clrScheme name="1_Office-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-the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Office-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jabloon pp noordik">
  <a:themeElements>
    <a:clrScheme name="1_Office-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-the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Office-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1254</Words>
  <Application>Microsoft Office PowerPoint</Application>
  <PresentationFormat>Diavoorstelling (4:3)</PresentationFormat>
  <Paragraphs>276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28</vt:i4>
      </vt:variant>
    </vt:vector>
  </HeadingPairs>
  <TitlesOfParts>
    <vt:vector size="34" baseType="lpstr">
      <vt:lpstr>Arial</vt:lpstr>
      <vt:lpstr>Calibri</vt:lpstr>
      <vt:lpstr>Verdana</vt:lpstr>
      <vt:lpstr>Wingdings</vt:lpstr>
      <vt:lpstr>sjabloon pp noordik</vt:lpstr>
      <vt:lpstr>1_sjabloon pp noordik</vt:lpstr>
      <vt:lpstr>4 Beweging</vt:lpstr>
      <vt:lpstr>4.1 Snelheid.</vt:lpstr>
      <vt:lpstr>4.1 Snelheid.</vt:lpstr>
      <vt:lpstr>4.1 Snelheid.</vt:lpstr>
      <vt:lpstr>4.1 Snelheid.</vt:lpstr>
      <vt:lpstr>4.1 Snelheid.</vt:lpstr>
      <vt:lpstr>4.2 Beweging en grafieken.</vt:lpstr>
      <vt:lpstr>4.2 Beweging en grafieken.</vt:lpstr>
      <vt:lpstr>4.2 Beweging en grafieken.</vt:lpstr>
      <vt:lpstr>4.2 Beweging en grafieken.</vt:lpstr>
      <vt:lpstr>4.2 Beweging en grafieken.</vt:lpstr>
      <vt:lpstr>4.2 Beweging en grafieken.</vt:lpstr>
      <vt:lpstr>4.3 Weerstand en snelheid.</vt:lpstr>
      <vt:lpstr>4.3 Weerstand en snelheid.</vt:lpstr>
      <vt:lpstr>4.3 Weerstand en snelheid.</vt:lpstr>
      <vt:lpstr>4.3 Weerstand en snelheid.</vt:lpstr>
      <vt:lpstr>4.3 Weerstand en snelheid.</vt:lpstr>
      <vt:lpstr>4.3 Weerstand en snelheid.</vt:lpstr>
      <vt:lpstr>4.4 Veilig bewegen.</vt:lpstr>
      <vt:lpstr>4.4 Veilig bewegen.</vt:lpstr>
      <vt:lpstr>4.4 Veilig bewegen.</vt:lpstr>
      <vt:lpstr>4.4 Veilig bewegen.</vt:lpstr>
      <vt:lpstr>4.4 Veilig bewegen.</vt:lpstr>
      <vt:lpstr>4.4 Veilig bewegen.</vt:lpstr>
      <vt:lpstr>4.4 Veilig bewegen.</vt:lpstr>
      <vt:lpstr>4.4 Veilig bewegen.</vt:lpstr>
      <vt:lpstr>4.4 Veilig bewegen.</vt:lpstr>
      <vt:lpstr>4.5 Versnelling.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Mengen, scheiden en reageren</dc:title>
  <dc:creator>g.j.zigterman</dc:creator>
  <cp:lastModifiedBy>g.zigterman@noordik.nl</cp:lastModifiedBy>
  <cp:revision>630</cp:revision>
  <dcterms:created xsi:type="dcterms:W3CDTF">2010-09-07T15:31:56Z</dcterms:created>
  <dcterms:modified xsi:type="dcterms:W3CDTF">2018-01-04T15:41:38Z</dcterms:modified>
</cp:coreProperties>
</file>